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96" r:id="rId4"/>
  </p:sldMasterIdLst>
  <p:notesMasterIdLst>
    <p:notesMasterId r:id="rId18"/>
  </p:notesMasterIdLst>
  <p:sldIdLst>
    <p:sldId id="285" r:id="rId5"/>
    <p:sldId id="431" r:id="rId6"/>
    <p:sldId id="438" r:id="rId7"/>
    <p:sldId id="439" r:id="rId8"/>
    <p:sldId id="433" r:id="rId9"/>
    <p:sldId id="434" r:id="rId10"/>
    <p:sldId id="447" r:id="rId11"/>
    <p:sldId id="441" r:id="rId12"/>
    <p:sldId id="442" r:id="rId13"/>
    <p:sldId id="443" r:id="rId14"/>
    <p:sldId id="444" r:id="rId15"/>
    <p:sldId id="448" r:id="rId16"/>
    <p:sldId id="445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EA4C81E-DEB7-4BF7-90AF-44BEF28A6744}">
          <p14:sldIdLst>
            <p14:sldId id="285"/>
            <p14:sldId id="431"/>
            <p14:sldId id="438"/>
            <p14:sldId id="439"/>
            <p14:sldId id="433"/>
            <p14:sldId id="434"/>
            <p14:sldId id="447"/>
            <p14:sldId id="441"/>
            <p14:sldId id="442"/>
            <p14:sldId id="443"/>
            <p14:sldId id="444"/>
            <p14:sldId id="448"/>
            <p14:sldId id="44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is Lemaire" initials="RL" lastIdx="0" clrIdx="0">
    <p:extLst>
      <p:ext uri="{19B8F6BF-5375-455C-9EA6-DF929625EA0E}">
        <p15:presenceInfo xmlns:p15="http://schemas.microsoft.com/office/powerpoint/2012/main" userId="S::regis.lemaire@segec.be::e7c15b0a-89f1-4af2-8809-d346f619f3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7534C-92EE-8BFC-1287-F17C36124AF8}" v="4" dt="2021-09-06T05:53:57.819"/>
    <p1510:client id="{7DF38781-49F2-4ACA-9322-066BF798AAEA}" v="1" dt="2021-09-06T18:48:46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gnon Pascale" userId="f63bfb5a-9e79-4ee9-bcd9-5bd45d16fffb" providerId="ADAL" clId="{7DF38781-49F2-4ACA-9322-066BF798AAEA}"/>
    <pc:docChg chg="custSel modSld">
      <pc:chgData name="Prignon Pascale" userId="f63bfb5a-9e79-4ee9-bcd9-5bd45d16fffb" providerId="ADAL" clId="{7DF38781-49F2-4ACA-9322-066BF798AAEA}" dt="2021-09-06T18:48:12.485" v="28" actId="20577"/>
      <pc:docMkLst>
        <pc:docMk/>
      </pc:docMkLst>
      <pc:sldChg chg="modSp">
        <pc:chgData name="Prignon Pascale" userId="f63bfb5a-9e79-4ee9-bcd9-5bd45d16fffb" providerId="ADAL" clId="{7DF38781-49F2-4ACA-9322-066BF798AAEA}" dt="2021-09-06T18:44:56.766" v="3" actId="20577"/>
        <pc:sldMkLst>
          <pc:docMk/>
          <pc:sldMk cId="2566651392" sldId="433"/>
        </pc:sldMkLst>
        <pc:spChg chg="mod">
          <ac:chgData name="Prignon Pascale" userId="f63bfb5a-9e79-4ee9-bcd9-5bd45d16fffb" providerId="ADAL" clId="{7DF38781-49F2-4ACA-9322-066BF798AAEA}" dt="2021-09-06T18:44:56.766" v="3" actId="20577"/>
          <ac:spMkLst>
            <pc:docMk/>
            <pc:sldMk cId="2566651392" sldId="433"/>
            <ac:spMk id="3" creationId="{BAA2AE8E-1C53-4C4E-B11F-1320802CD6F1}"/>
          </ac:spMkLst>
        </pc:spChg>
      </pc:sldChg>
      <pc:sldChg chg="modSp">
        <pc:chgData name="Prignon Pascale" userId="f63bfb5a-9e79-4ee9-bcd9-5bd45d16fffb" providerId="ADAL" clId="{7DF38781-49F2-4ACA-9322-066BF798AAEA}" dt="2021-09-06T18:44:23.724" v="1" actId="27636"/>
        <pc:sldMkLst>
          <pc:docMk/>
          <pc:sldMk cId="1294417855" sldId="438"/>
        </pc:sldMkLst>
        <pc:spChg chg="mod">
          <ac:chgData name="Prignon Pascale" userId="f63bfb5a-9e79-4ee9-bcd9-5bd45d16fffb" providerId="ADAL" clId="{7DF38781-49F2-4ACA-9322-066BF798AAEA}" dt="2021-09-06T18:44:23.724" v="1" actId="27636"/>
          <ac:spMkLst>
            <pc:docMk/>
            <pc:sldMk cId="1294417855" sldId="438"/>
            <ac:spMk id="3" creationId="{81472159-3BFC-410B-94BE-7611DEC8244D}"/>
          </ac:spMkLst>
        </pc:spChg>
      </pc:sldChg>
      <pc:sldChg chg="modSp">
        <pc:chgData name="Prignon Pascale" userId="f63bfb5a-9e79-4ee9-bcd9-5bd45d16fffb" providerId="ADAL" clId="{7DF38781-49F2-4ACA-9322-066BF798AAEA}" dt="2021-09-06T18:44:49.531" v="2" actId="20577"/>
        <pc:sldMkLst>
          <pc:docMk/>
          <pc:sldMk cId="668717469" sldId="439"/>
        </pc:sldMkLst>
        <pc:spChg chg="mod">
          <ac:chgData name="Prignon Pascale" userId="f63bfb5a-9e79-4ee9-bcd9-5bd45d16fffb" providerId="ADAL" clId="{7DF38781-49F2-4ACA-9322-066BF798AAEA}" dt="2021-09-06T18:44:49.531" v="2" actId="20577"/>
          <ac:spMkLst>
            <pc:docMk/>
            <pc:sldMk cId="668717469" sldId="439"/>
            <ac:spMk id="3" creationId="{EFA28E03-02E9-4F85-AFD0-9B3B1F86961C}"/>
          </ac:spMkLst>
        </pc:spChg>
      </pc:sldChg>
      <pc:sldChg chg="modSp">
        <pc:chgData name="Prignon Pascale" userId="f63bfb5a-9e79-4ee9-bcd9-5bd45d16fffb" providerId="ADAL" clId="{7DF38781-49F2-4ACA-9322-066BF798AAEA}" dt="2021-09-06T18:48:12.485" v="28" actId="20577"/>
        <pc:sldMkLst>
          <pc:docMk/>
          <pc:sldMk cId="4001468257" sldId="443"/>
        </pc:sldMkLst>
        <pc:spChg chg="mod">
          <ac:chgData name="Prignon Pascale" userId="f63bfb5a-9e79-4ee9-bcd9-5bd45d16fffb" providerId="ADAL" clId="{7DF38781-49F2-4ACA-9322-066BF798AAEA}" dt="2021-09-06T18:48:12.485" v="28" actId="20577"/>
          <ac:spMkLst>
            <pc:docMk/>
            <pc:sldMk cId="4001468257" sldId="443"/>
            <ac:spMk id="3" creationId="{0B972868-2EF0-4C41-B3A6-35C89994D7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9B54-A3CB-4F47-94C9-C0526BC9DF73}" type="datetimeFigureOut">
              <a:rPr lang="fr-BE" smtClean="0"/>
              <a:t>06-09-21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B3F19-3C64-447E-B837-0FD607A6D41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708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4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9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1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2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8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3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cspfrancais.wixsite.com/ccsp-francai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ylvie.vanhecke@segec.be" TargetMode="External"/><Relationship Id="rId7" Type="http://schemas.openxmlformats.org/officeDocument/2006/relationships/hyperlink" Target="mailto:gregory.verbinnen@segec.be" TargetMode="External"/><Relationship Id="rId2" Type="http://schemas.openxmlformats.org/officeDocument/2006/relationships/hyperlink" Target="mailto:ch.vanderhaeghe@segec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uline.lombard@segec.be" TargetMode="External"/><Relationship Id="rId5" Type="http://schemas.openxmlformats.org/officeDocument/2006/relationships/hyperlink" Target="mailto:cecile.race@segec.be" TargetMode="External"/><Relationship Id="rId4" Type="http://schemas.openxmlformats.org/officeDocument/2006/relationships/hyperlink" Target="mailto:sandrine.ditullio@segec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esec.be/francais-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.flipgrid.com/signin?redirect_url=https://my.flipgrid.com/me" TargetMode="External"/><Relationship Id="rId2" Type="http://schemas.openxmlformats.org/officeDocument/2006/relationships/hyperlink" Target="https://www.kialo-edu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4D903-8EF8-4D68-9019-308F23C0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fr-BE" sz="5000"/>
              <a:t> </a:t>
            </a:r>
            <a:br>
              <a:rPr lang="fr-BE" sz="5000"/>
            </a:br>
            <a:br>
              <a:rPr lang="fr-BE" sz="5000"/>
            </a:br>
            <a:endParaRPr lang="fr-BE" sz="500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8DDFA09-A6C6-4006-B21F-E8BE874502C2}"/>
              </a:ext>
            </a:extLst>
          </p:cNvPr>
          <p:cNvSpPr txBox="1"/>
          <p:nvPr/>
        </p:nvSpPr>
        <p:spPr>
          <a:xfrm>
            <a:off x="4156541" y="3095625"/>
            <a:ext cx="7539990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0"/>
              </a:spcAft>
            </a:pPr>
            <a:r>
              <a:rPr lang="fr-BE" sz="4000" b="1" i="1">
                <a:solidFill>
                  <a:schemeClr val="bg1"/>
                </a:solidFill>
              </a:rPr>
              <a:t>Quelques pistes pour envisager cette année scolaire au cours de français</a:t>
            </a:r>
            <a:endParaRPr lang="fr-BE" sz="4000" b="1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ens_secondaire">
            <a:extLst>
              <a:ext uri="{FF2B5EF4-FFF2-40B4-BE49-F238E27FC236}">
                <a16:creationId xmlns:a16="http://schemas.microsoft.com/office/drawing/2014/main" id="{F1B43B2F-A6D4-45D9-BDD7-655FD66B78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21" y="3404063"/>
            <a:ext cx="3562180" cy="18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5C7619B-5013-4E29-ABBF-B5AB41EDA1E6}"/>
              </a:ext>
            </a:extLst>
          </p:cNvPr>
          <p:cNvSpPr txBox="1"/>
          <p:nvPr/>
        </p:nvSpPr>
        <p:spPr>
          <a:xfrm>
            <a:off x="723902" y="726127"/>
            <a:ext cx="64007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0" b="1">
                <a:solidFill>
                  <a:schemeClr val="bg1"/>
                </a:solidFill>
              </a:rPr>
              <a:t> </a:t>
            </a:r>
          </a:p>
          <a:p>
            <a:r>
              <a:rPr lang="fr-BE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28F09C-12FD-4879-ACE0-AC85B4E52F9A}"/>
              </a:ext>
            </a:extLst>
          </p:cNvPr>
          <p:cNvSpPr txBox="1"/>
          <p:nvPr/>
        </p:nvSpPr>
        <p:spPr>
          <a:xfrm>
            <a:off x="9867900" y="1237072"/>
            <a:ext cx="2054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>
                <a:solidFill>
                  <a:schemeClr val="bg1"/>
                </a:solidFill>
              </a:rPr>
              <a:t>Rentrée 2021</a:t>
            </a:r>
          </a:p>
        </p:txBody>
      </p:sp>
    </p:spTree>
    <p:extLst>
      <p:ext uri="{BB962C8B-B14F-4D97-AF65-F5344CB8AC3E}">
        <p14:creationId xmlns:p14="http://schemas.microsoft.com/office/powerpoint/2010/main" val="36961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BA5FA-6A31-442F-B5B0-CD5D7CD2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Un document de référence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972868-2EF0-4C41-B3A6-35C89994D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55" y="2578533"/>
            <a:ext cx="4222768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3200" dirty="0"/>
              <a:t>« Progression des apprentissages en argumentation »</a:t>
            </a:r>
          </a:p>
          <a:p>
            <a:endParaRPr lang="fr-FR" sz="3200" dirty="0"/>
          </a:p>
          <a:p>
            <a:r>
              <a:rPr lang="fr-FR" sz="3200" dirty="0"/>
              <a:t>Voir aussi notre </a:t>
            </a:r>
            <a:r>
              <a:rPr lang="fr-FR" sz="3200" dirty="0">
                <a:hlinkClick r:id="rId2"/>
              </a:rPr>
              <a:t>site</a:t>
            </a:r>
            <a:r>
              <a:rPr lang="fr-FR" sz="3200" dirty="0"/>
              <a:t> </a:t>
            </a:r>
            <a:endParaRPr lang="fr-BE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371B9C-8371-4AC6-A32E-BADC831C8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428" y="2455491"/>
            <a:ext cx="6336954" cy="417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6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0FB39-7C12-4CAC-A190-DCE6A635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220803"/>
            <a:ext cx="8761413" cy="706964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  <a:ea typeface="+mj-lt"/>
                <a:cs typeface="+mj-lt"/>
              </a:rPr>
              <a:t>Et la maîtrise de la langue? </a:t>
            </a:r>
            <a:endParaRPr lang="fr-BE">
              <a:solidFill>
                <a:schemeClr val="bg1"/>
              </a:solidFill>
              <a:ea typeface="+mj-lt"/>
              <a:cs typeface="+mj-lt"/>
            </a:endParaRPr>
          </a:p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6FB3D-15B2-476C-9957-2E9875BC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59" y="2817345"/>
            <a:ext cx="10985128" cy="34677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BE" sz="3200" dirty="0">
                <a:solidFill>
                  <a:schemeClr val="tx1"/>
                </a:solidFill>
                <a:ea typeface="+mn-lt"/>
                <a:cs typeface="+mn-lt"/>
              </a:rPr>
              <a:t>Veiller à travailler la maitrise de la langue au travers des écrits des élèves, en fonction des tâches et situations de communication : révision/correction des écrits intermédiaires, observation d’un phénomène linguistique, élaboration progressive d’une norme… 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/>
            <a:endParaRPr lang="fr-BE" sz="3200"/>
          </a:p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525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0FB39-7C12-4CAC-A190-DCE6A635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Mise en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6FB3D-15B2-476C-9957-2E9875BC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188048"/>
            <a:ext cx="10130453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BE" sz="3200"/>
              <a:t>Pour la mise en pratique de ces points, une collaboration entre les enseignants des différentes années et degrés est indispensable notamment à travers la transmission des informations.</a:t>
            </a:r>
            <a:endParaRPr lang="en-US"/>
          </a:p>
          <a:p>
            <a:pPr algn="just"/>
            <a:endParaRPr lang="fr-BE" sz="3200"/>
          </a:p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223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D357319-9C64-4632-A39D-D002C921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fr-BE" sz="3200">
                <a:solidFill>
                  <a:schemeClr val="tx1"/>
                </a:solidFill>
              </a:rPr>
              <a:t>Coordonnées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BC18FA-18AD-4B11-BBC0-9D40ACD16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6280432" cy="473995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FR" sz="2000">
                <a:solidFill>
                  <a:schemeClr val="tx1"/>
                </a:solidFill>
              </a:rPr>
              <a:t>Nous vous souhaitons une belle année scolaire et nous restons à votre disposition pour toute information complémentaire :</a:t>
            </a:r>
            <a:endParaRPr lang="en-US" sz="200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ch.vanderhaeghe@segec.be</a:t>
            </a: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sylvie.vanhecke@segec.be</a:t>
            </a: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sandrine.ditullio@segec.be</a:t>
            </a: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cecile.race@segec.be</a:t>
            </a: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pauline.lombard@segec.be</a:t>
            </a:r>
            <a:endParaRPr lang="fr-FR">
              <a:solidFill>
                <a:schemeClr val="tx1"/>
              </a:solidFill>
            </a:endParaRPr>
          </a:p>
          <a:p>
            <a:r>
              <a:rPr lang="fr-FR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gregory.verbinnen@segec.be</a:t>
            </a:r>
            <a:r>
              <a:rPr lang="fr-FR">
                <a:solidFill>
                  <a:schemeClr val="tx1"/>
                </a:solidFill>
              </a:rPr>
              <a:t> </a:t>
            </a:r>
          </a:p>
          <a:p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370ED-6D68-4EF2-9F49-50011122E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FFFF"/>
                </a:solidFill>
              </a:rPr>
              <a:t>Impact du tronc commun : </a:t>
            </a:r>
            <a:br>
              <a:rPr lang="fr-BE">
                <a:solidFill>
                  <a:srgbClr val="FFFFFF"/>
                </a:solidFill>
              </a:rPr>
            </a:br>
            <a:br>
              <a:rPr lang="fr-BE">
                <a:solidFill>
                  <a:srgbClr val="FFFFFF"/>
                </a:solidFill>
              </a:rPr>
            </a:br>
            <a:r>
              <a:rPr lang="fr-BE">
                <a:solidFill>
                  <a:srgbClr val="FFFFFF"/>
                </a:solidFill>
              </a:rPr>
              <a:t>Un  GT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800E5C-7029-42C4-BD99-4C2A3B1FB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2" y="2209800"/>
            <a:ext cx="11470483" cy="438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BE" sz="3200"/>
              <a:t>Au préalable, invitation à lister les essentiels certifiés </a:t>
            </a:r>
            <a:endParaRPr lang="en-US"/>
          </a:p>
          <a:p>
            <a:pPr marL="0" indent="0" algn="ctr">
              <a:buNone/>
            </a:pPr>
            <a:r>
              <a:rPr lang="fr-BE" sz="3200"/>
              <a:t>(voir </a:t>
            </a:r>
            <a:r>
              <a:rPr lang="fr-BE" sz="3200">
                <a:hlinkClick r:id="rId2"/>
              </a:rPr>
              <a:t>fesec</a:t>
            </a:r>
            <a:r>
              <a:rPr lang="fr-BE" sz="3200"/>
              <a:t>) en vue d’établir  la cartographie de </a:t>
            </a:r>
            <a:endParaRPr lang="en-US"/>
          </a:p>
          <a:p>
            <a:pPr marL="0" indent="0" algn="ctr">
              <a:buNone/>
            </a:pPr>
            <a:r>
              <a:rPr lang="fr-BE" sz="3200"/>
              <a:t>chaque classe. </a:t>
            </a:r>
            <a:endParaRPr lang="en-US"/>
          </a:p>
          <a:p>
            <a:pPr marL="0" indent="0" algn="just">
              <a:buNone/>
            </a:pPr>
            <a:endParaRPr lang="fr-BE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D14D5EA-EDB4-41BF-BBD2-C1E02EC7E1F2}"/>
              </a:ext>
            </a:extLst>
          </p:cNvPr>
          <p:cNvSpPr txBox="1"/>
          <p:nvPr/>
        </p:nvSpPr>
        <p:spPr>
          <a:xfrm>
            <a:off x="723901" y="726127"/>
            <a:ext cx="931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53E09A5-B478-4617-8237-BC6CE23D2619}"/>
              </a:ext>
            </a:extLst>
          </p:cNvPr>
          <p:cNvSpPr txBox="1">
            <a:spLocks/>
          </p:cNvSpPr>
          <p:nvPr/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/>
              <a:t>Une proposition :</a:t>
            </a:r>
          </a:p>
        </p:txBody>
      </p:sp>
    </p:spTree>
    <p:extLst>
      <p:ext uri="{BB962C8B-B14F-4D97-AF65-F5344CB8AC3E}">
        <p14:creationId xmlns:p14="http://schemas.microsoft.com/office/powerpoint/2010/main" val="410476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9359D-AD7A-40EC-A36F-53A9797F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ea typeface="+mj-lt"/>
                <a:cs typeface="+mj-lt"/>
              </a:rPr>
              <a:t>Une proposition :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72159-3BFC-410B-94BE-7611DEC82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BE" sz="2800" dirty="0"/>
              <a:t>Ensuite, identifier avec les élèves les tâches d’apprentissage, auxiliaires ou intermédiaires à retravailler.</a:t>
            </a:r>
          </a:p>
          <a:p>
            <a:pPr marL="0" indent="0" algn="just">
              <a:buNone/>
            </a:pPr>
            <a:endParaRPr lang="fr-BE" sz="2800" dirty="0"/>
          </a:p>
          <a:p>
            <a:pPr marL="0" indent="0" algn="just">
              <a:buNone/>
            </a:pPr>
            <a:r>
              <a:rPr lang="fr-BE" sz="2800" dirty="0"/>
              <a:t>Veiller à dialoguer, à donner la parole aux élèves, à verbaliser lors d’échanges collectifs afin d’inciter les élèves à formuler ce qu’ils font bien. </a:t>
            </a:r>
          </a:p>
        </p:txBody>
      </p:sp>
    </p:spTree>
    <p:extLst>
      <p:ext uri="{BB962C8B-B14F-4D97-AF65-F5344CB8AC3E}">
        <p14:creationId xmlns:p14="http://schemas.microsoft.com/office/powerpoint/2010/main" val="129441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1026C-9C2C-448E-9E3C-8045B4A1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>
                <a:ea typeface="+mj-lt"/>
                <a:cs typeface="+mj-lt"/>
              </a:rPr>
              <a:t>Une proposition :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A28E03-02E9-4F85-AFD0-9B3B1F869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117" y="3087473"/>
            <a:ext cx="8825659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fr-FR" sz="3200" dirty="0"/>
              <a:t>Tenir compte des acquis et des besoins exprimés par les élèves et fixer un contrat didactique rendu visible.</a:t>
            </a:r>
            <a:endParaRPr lang="en-US" dirty="0"/>
          </a:p>
          <a:p>
            <a:pPr marL="0" indent="0" algn="just">
              <a:buNone/>
            </a:pPr>
            <a:r>
              <a:rPr lang="fr-FR" sz="3200" dirty="0"/>
              <a:t>     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66871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2AE8E-1C53-4C4E-B11F-1320802CD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954" y="2449041"/>
            <a:ext cx="10767489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BE" sz="2800" dirty="0"/>
              <a:t>Idéalement, travailler les </a:t>
            </a:r>
            <a:r>
              <a:rPr lang="fr-BE" sz="2800" u="sng" dirty="0"/>
              <a:t>besoins</a:t>
            </a:r>
            <a:r>
              <a:rPr lang="fr-BE" sz="2800" dirty="0"/>
              <a:t> en </a:t>
            </a:r>
            <a:r>
              <a:rPr lang="fr-BE" sz="2800" b="1" dirty="0"/>
              <a:t>lecture</a:t>
            </a:r>
            <a:r>
              <a:rPr lang="fr-BE" sz="2800" dirty="0"/>
              <a:t> et en </a:t>
            </a:r>
            <a:r>
              <a:rPr lang="fr-BE" sz="2800" b="1" dirty="0"/>
              <a:t>écriture</a:t>
            </a:r>
            <a:r>
              <a:rPr lang="fr-BE" sz="2800" dirty="0"/>
              <a:t> et les prioriser en fonction de la classe, en tenant compte du </a:t>
            </a:r>
            <a:r>
              <a:rPr lang="fr-BE" sz="2800" b="1" dirty="0"/>
              <a:t>programme</a:t>
            </a:r>
            <a:r>
              <a:rPr lang="fr-BE" sz="2800" dirty="0"/>
              <a:t> et de la place à accorder à l’</a:t>
            </a:r>
            <a:r>
              <a:rPr lang="fr-BE" sz="2800" b="1" dirty="0"/>
              <a:t>oralité</a:t>
            </a:r>
            <a:r>
              <a:rPr lang="fr-BE" sz="2800" dirty="0"/>
              <a:t>.</a:t>
            </a:r>
            <a:endParaRPr lang="en-US" sz="2800" dirty="0"/>
          </a:p>
          <a:p>
            <a:pPr marL="0" indent="0">
              <a:buNone/>
            </a:pPr>
            <a:endParaRPr lang="fr-BE" sz="3200" dirty="0"/>
          </a:p>
          <a:p>
            <a:endParaRPr lang="fr-B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5D126B-A868-4C82-B7D1-163255400A7D}"/>
              </a:ext>
            </a:extLst>
          </p:cNvPr>
          <p:cNvSpPr txBox="1"/>
          <p:nvPr/>
        </p:nvSpPr>
        <p:spPr>
          <a:xfrm>
            <a:off x="1542535" y="986481"/>
            <a:ext cx="48129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3600">
                <a:solidFill>
                  <a:srgbClr val="EBEBEB"/>
                </a:solidFill>
              </a:rPr>
              <a:t>Une proposition :</a:t>
            </a:r>
            <a:r>
              <a:rPr lang="en-US" sz="3600"/>
              <a:t>​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3F0CAF2-DB31-4868-B70E-74CDF48FF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18" y="4490679"/>
            <a:ext cx="2743198" cy="15424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D99E644-115C-49DD-8814-A3D182108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103" y="4550293"/>
            <a:ext cx="1909119" cy="16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941D1822-661D-4C4E-BD63-46CADEB40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670" y="4282136"/>
            <a:ext cx="1651687" cy="21758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989132A-EDF3-4806-8208-AA57E51ECB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5616" y="4650192"/>
            <a:ext cx="2063579" cy="1439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665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E5911D-FB3B-4055-9B55-5BC2950C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Petit rappel 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A32BAC-217B-4191-9119-45A5E09E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667" y="719213"/>
            <a:ext cx="6125972" cy="6490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fr-BE" sz="2000" b="1">
                <a:solidFill>
                  <a:schemeClr val="tx1"/>
                </a:solidFill>
              </a:rPr>
              <a:t>Le diagnostic</a:t>
            </a:r>
            <a:r>
              <a:rPr lang="fr-BE" sz="2000">
                <a:solidFill>
                  <a:schemeClr val="tx1"/>
                </a:solidFill>
              </a:rPr>
              <a:t> de la situation des élèves s</a:t>
            </a:r>
            <a:r>
              <a:rPr lang="fr-BE" sz="2000" b="1">
                <a:solidFill>
                  <a:schemeClr val="tx1"/>
                </a:solidFill>
              </a:rPr>
              <a:t>e pose tout au long de l’année scolaire</a:t>
            </a:r>
            <a:r>
              <a:rPr lang="fr-BE" sz="2000">
                <a:solidFill>
                  <a:schemeClr val="tx1"/>
                </a:solidFill>
              </a:rPr>
              <a:t>, lorsque chaque séquence d’apprentissage des compétences ou des UAA est abordée, ceci afin d’éviter de décontextualiser des apprentissages. </a:t>
            </a:r>
            <a:endParaRPr lang="en-US" sz="200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fr-BE" sz="2000">
                <a:solidFill>
                  <a:schemeClr val="tx1"/>
                </a:solidFill>
              </a:rPr>
              <a:t>Notre programme s’organise autour des </a:t>
            </a:r>
            <a:r>
              <a:rPr lang="fr-BE" sz="2000" b="1">
                <a:solidFill>
                  <a:schemeClr val="tx1"/>
                </a:solidFill>
              </a:rPr>
              <a:t>3 dimensions </a:t>
            </a:r>
            <a:r>
              <a:rPr lang="fr-BE" sz="2000">
                <a:solidFill>
                  <a:schemeClr val="tx1"/>
                </a:solidFill>
              </a:rPr>
              <a:t>du jeune adulte que le cours de français contribue à former : l</a:t>
            </a:r>
            <a:r>
              <a:rPr lang="fr-BE" sz="2000" i="1">
                <a:solidFill>
                  <a:schemeClr val="tx1"/>
                </a:solidFill>
              </a:rPr>
              <a:t>’apprenant d’aujourd’hui et de demain, le citoyen responsable et critique et l’acteur culturel.</a:t>
            </a:r>
            <a:endParaRPr lang="en-US" sz="200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fr-BE" sz="2000">
                <a:solidFill>
                  <a:schemeClr val="tx1"/>
                </a:solidFill>
              </a:rPr>
              <a:t>Comme il est prévu dans les différents programmes du secteur français, il convient de mettre en avant l’aspect </a:t>
            </a:r>
            <a:r>
              <a:rPr lang="fr-BE" sz="2000" b="1">
                <a:solidFill>
                  <a:schemeClr val="tx1"/>
                </a:solidFill>
              </a:rPr>
              <a:t>progressif et spiralaire des apprentissages</a:t>
            </a:r>
            <a:r>
              <a:rPr lang="fr-BE" sz="2000">
                <a:solidFill>
                  <a:schemeClr val="tx1"/>
                </a:solidFill>
              </a:rPr>
              <a:t>.</a:t>
            </a: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0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1623E-7FBA-47CD-84D5-D9327EB9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pPr algn="ctr"/>
            <a:r>
              <a:rPr lang="en-US" sz="3200">
                <a:solidFill>
                  <a:srgbClr val="EBEBEB"/>
                </a:solidFill>
              </a:rPr>
              <a:t>Pour </a:t>
            </a:r>
            <a:r>
              <a:rPr lang="en-US" sz="3200" err="1">
                <a:solidFill>
                  <a:srgbClr val="EBEBEB"/>
                </a:solidFill>
              </a:rPr>
              <a:t>favoriser</a:t>
            </a:r>
            <a:r>
              <a:rPr lang="en-US" sz="3200">
                <a:solidFill>
                  <a:srgbClr val="EBEBEB"/>
                </a:solidFill>
              </a:rPr>
              <a:t> la communication et la </a:t>
            </a:r>
            <a:r>
              <a:rPr lang="en-US" sz="3200" err="1">
                <a:solidFill>
                  <a:srgbClr val="EBEBEB"/>
                </a:solidFill>
              </a:rPr>
              <a:t>transversalité</a:t>
            </a:r>
            <a:r>
              <a:rPr lang="en-US" sz="3200">
                <a:solidFill>
                  <a:srgbClr val="EBEBEB"/>
                </a:solidFill>
              </a:rPr>
              <a:t> des </a:t>
            </a:r>
            <a:r>
              <a:rPr lang="en-US" sz="3200" err="1">
                <a:solidFill>
                  <a:srgbClr val="EBEBEB"/>
                </a:solidFill>
              </a:rPr>
              <a:t>habiletés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6EC77-4D84-4CC8-8920-135FBD28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522046" cy="59543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2000">
                <a:ea typeface="+mn-lt"/>
                <a:cs typeface="+mn-lt"/>
              </a:rPr>
              <a:t>Quatre </a:t>
            </a:r>
            <a:r>
              <a:rPr lang="en-US" sz="2000" err="1">
                <a:ea typeface="+mn-lt"/>
                <a:cs typeface="+mn-lt"/>
              </a:rPr>
              <a:t>habiletés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transversales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apparaissent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filigrane</a:t>
            </a:r>
            <a:r>
              <a:rPr lang="en-US" sz="2000">
                <a:ea typeface="+mn-lt"/>
                <a:cs typeface="+mn-lt"/>
              </a:rPr>
              <a:t> dans les </a:t>
            </a:r>
            <a:r>
              <a:rPr lang="en-US" sz="2000" err="1">
                <a:ea typeface="+mn-lt"/>
                <a:cs typeface="+mn-lt"/>
              </a:rPr>
              <a:t>programmes</a:t>
            </a:r>
            <a:r>
              <a:rPr lang="en-US" sz="2000">
                <a:ea typeface="+mn-lt"/>
                <a:cs typeface="+mn-lt"/>
              </a:rPr>
              <a:t> des </a:t>
            </a:r>
            <a:r>
              <a:rPr lang="en-US" sz="2000" err="1">
                <a:ea typeface="+mn-lt"/>
                <a:cs typeface="+mn-lt"/>
              </a:rPr>
              <a:t>différents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degrés</a:t>
            </a:r>
            <a:r>
              <a:rPr lang="en-US" sz="2000">
                <a:ea typeface="+mn-lt"/>
                <a:cs typeface="+mn-lt"/>
              </a:rPr>
              <a:t> et </a:t>
            </a:r>
            <a:r>
              <a:rPr lang="en-US" sz="2000" err="1">
                <a:ea typeface="+mn-lt"/>
                <a:cs typeface="+mn-lt"/>
              </a:rPr>
              <a:t>filières</a:t>
            </a:r>
            <a:r>
              <a:rPr lang="en-US" sz="2000">
                <a:ea typeface="+mn-lt"/>
                <a:cs typeface="+mn-lt"/>
              </a:rPr>
              <a:t>. Qu’il </a:t>
            </a:r>
            <a:r>
              <a:rPr lang="en-US" sz="2000" err="1">
                <a:ea typeface="+mn-lt"/>
                <a:cs typeface="+mn-lt"/>
              </a:rPr>
              <a:t>s’agisse</a:t>
            </a:r>
            <a:r>
              <a:rPr lang="en-US" sz="2000">
                <a:ea typeface="+mn-lt"/>
                <a:cs typeface="+mn-lt"/>
              </a:rPr>
              <a:t> de lire, </a:t>
            </a:r>
            <a:r>
              <a:rPr lang="en-US" sz="2000" err="1">
                <a:ea typeface="+mn-lt"/>
                <a:cs typeface="+mn-lt"/>
              </a:rPr>
              <a:t>d’écouter</a:t>
            </a:r>
            <a:r>
              <a:rPr lang="en-US" sz="2000">
                <a:ea typeface="+mn-lt"/>
                <a:cs typeface="+mn-lt"/>
              </a:rPr>
              <a:t>, de </a:t>
            </a:r>
            <a:r>
              <a:rPr lang="en-US" sz="2000" err="1">
                <a:ea typeface="+mn-lt"/>
                <a:cs typeface="+mn-lt"/>
              </a:rPr>
              <a:t>s’exprimer</a:t>
            </a:r>
            <a:r>
              <a:rPr lang="en-US" sz="2000">
                <a:ea typeface="+mn-lt"/>
                <a:cs typeface="+mn-lt"/>
              </a:rPr>
              <a:t> à </a:t>
            </a:r>
            <a:r>
              <a:rPr lang="en-US" sz="2000" err="1">
                <a:ea typeface="+mn-lt"/>
                <a:cs typeface="+mn-lt"/>
              </a:rPr>
              <a:t>l’écrit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oralement</a:t>
            </a:r>
            <a:r>
              <a:rPr lang="en-US" sz="2000">
                <a:ea typeface="+mn-lt"/>
                <a:cs typeface="+mn-lt"/>
              </a:rPr>
              <a:t>, on </a:t>
            </a:r>
            <a:r>
              <a:rPr lang="en-US" sz="2000" err="1">
                <a:ea typeface="+mn-lt"/>
                <a:cs typeface="+mn-lt"/>
              </a:rPr>
              <a:t>demande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</a:t>
            </a:r>
            <a:r>
              <a:rPr lang="en-US" sz="2000">
                <a:ea typeface="+mn-lt"/>
                <a:cs typeface="+mn-lt"/>
              </a:rPr>
              <a:t> fait aux </a:t>
            </a:r>
            <a:r>
              <a:rPr lang="en-US" sz="2000" err="1">
                <a:ea typeface="+mn-lt"/>
                <a:cs typeface="+mn-lt"/>
              </a:rPr>
              <a:t>élèves</a:t>
            </a:r>
            <a:r>
              <a:rPr lang="en-US" sz="2000">
                <a:ea typeface="+mn-lt"/>
                <a:cs typeface="+mn-lt"/>
              </a:rPr>
              <a:t> de manifester :  </a:t>
            </a:r>
            <a:endParaRPr lang="en-US" sz="2000"/>
          </a:p>
          <a:p>
            <a:pPr lvl="1" algn="just"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leur</a:t>
            </a:r>
            <a:r>
              <a:rPr lang="en-US" sz="200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compréhension</a:t>
            </a:r>
            <a:r>
              <a:rPr lang="en-US" sz="2000">
                <a:ea typeface="+mn-lt"/>
                <a:cs typeface="+mn-lt"/>
              </a:rPr>
              <a:t> ; </a:t>
            </a:r>
            <a:endParaRPr lang="en-US" sz="2000"/>
          </a:p>
          <a:p>
            <a:pPr lvl="1" algn="just"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leur</a:t>
            </a:r>
            <a:r>
              <a:rPr lang="en-US" sz="200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interprétation</a:t>
            </a:r>
            <a:r>
              <a:rPr lang="en-US" sz="2000">
                <a:ea typeface="+mn-lt"/>
                <a:cs typeface="+mn-lt"/>
              </a:rPr>
              <a:t> ;</a:t>
            </a:r>
            <a:r>
              <a:rPr lang="fr" sz="2000">
                <a:ea typeface="+mn-lt"/>
                <a:cs typeface="+mn-lt"/>
              </a:rPr>
              <a:t> </a:t>
            </a:r>
            <a:endParaRPr lang="en-US" sz="2000"/>
          </a:p>
          <a:p>
            <a:pPr lvl="1" algn="just"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leur</a:t>
            </a:r>
            <a:r>
              <a:rPr lang="en-US" sz="200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réaction</a:t>
            </a:r>
            <a:r>
              <a:rPr lang="en-US" sz="2000">
                <a:ea typeface="+mn-lt"/>
                <a:cs typeface="+mn-lt"/>
              </a:rPr>
              <a:t> ;</a:t>
            </a:r>
            <a:r>
              <a:rPr lang="fr" sz="2000">
                <a:ea typeface="+mn-lt"/>
                <a:cs typeface="+mn-lt"/>
              </a:rPr>
              <a:t> </a:t>
            </a:r>
            <a:endParaRPr lang="en-US" sz="2000"/>
          </a:p>
          <a:p>
            <a:pPr lvl="1" algn="just">
              <a:lnSpc>
                <a:spcPct val="90000"/>
              </a:lnSpc>
            </a:pPr>
            <a:r>
              <a:rPr lang="en-US" sz="2000" err="1">
                <a:ea typeface="+mn-lt"/>
                <a:cs typeface="+mn-lt"/>
              </a:rPr>
              <a:t>leur</a:t>
            </a:r>
            <a:r>
              <a:rPr lang="en-US" sz="200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jugement</a:t>
            </a:r>
            <a:r>
              <a:rPr lang="en-US" sz="2000">
                <a:ea typeface="+mn-lt"/>
                <a:cs typeface="+mn-lt"/>
              </a:rPr>
              <a:t> critique (personnel et/</a:t>
            </a:r>
            <a:r>
              <a:rPr lang="en-US" sz="2000" err="1">
                <a:ea typeface="+mn-lt"/>
                <a:cs typeface="+mn-lt"/>
              </a:rPr>
              <a:t>ou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inspiré</a:t>
            </a:r>
            <a:r>
              <a:rPr lang="en-US" sz="2000">
                <a:ea typeface="+mn-lt"/>
                <a:cs typeface="+mn-lt"/>
              </a:rPr>
              <a:t> par des lectures…).</a:t>
            </a:r>
            <a:r>
              <a:rPr lang="fr" sz="2000">
                <a:ea typeface="+mn-lt"/>
                <a:cs typeface="+mn-lt"/>
              </a:rPr>
              <a:t> </a:t>
            </a:r>
            <a:endParaRPr lang="fr" sz="2000"/>
          </a:p>
          <a:p>
            <a:pPr marL="457200" lvl="1" indent="0" algn="just">
              <a:lnSpc>
                <a:spcPct val="90000"/>
              </a:lnSpc>
              <a:buNone/>
            </a:pPr>
            <a:endParaRPr lang="fr" sz="2000">
              <a:ea typeface="+mn-lt"/>
              <a:cs typeface="+mn-lt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>
                <a:ea typeface="+mn-lt"/>
                <a:cs typeface="+mn-lt"/>
              </a:rPr>
              <a:t>Cette </a:t>
            </a:r>
            <a:r>
              <a:rPr lang="en-US" sz="2000" err="1">
                <a:ea typeface="+mn-lt"/>
                <a:cs typeface="+mn-lt"/>
              </a:rPr>
              <a:t>catégorisation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peut</a:t>
            </a:r>
            <a:r>
              <a:rPr lang="en-US" sz="2000">
                <a:ea typeface="+mn-lt"/>
                <a:cs typeface="+mn-lt"/>
              </a:rPr>
              <a:t> aider les </a:t>
            </a:r>
            <a:r>
              <a:rPr lang="en-US" sz="2000" err="1">
                <a:ea typeface="+mn-lt"/>
                <a:cs typeface="+mn-lt"/>
              </a:rPr>
              <a:t>équipes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pédagogiques</a:t>
            </a:r>
            <a:r>
              <a:rPr lang="en-US" sz="2000">
                <a:ea typeface="+mn-lt"/>
                <a:cs typeface="+mn-lt"/>
              </a:rPr>
              <a:t> à </a:t>
            </a:r>
            <a:r>
              <a:rPr lang="en-US" sz="2000" err="1">
                <a:ea typeface="+mn-lt"/>
                <a:cs typeface="+mn-lt"/>
              </a:rPr>
              <a:t>communiquer</a:t>
            </a:r>
            <a:r>
              <a:rPr lang="en-US" sz="2000">
                <a:ea typeface="+mn-lt"/>
                <a:cs typeface="+mn-lt"/>
              </a:rPr>
              <a:t> entre </a:t>
            </a:r>
            <a:r>
              <a:rPr lang="en-US" sz="2000" err="1">
                <a:ea typeface="+mn-lt"/>
                <a:cs typeface="+mn-lt"/>
              </a:rPr>
              <a:t>elles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en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utilisant</a:t>
            </a:r>
            <a:r>
              <a:rPr lang="en-US" sz="2000">
                <a:ea typeface="+mn-lt"/>
                <a:cs typeface="+mn-lt"/>
              </a:rPr>
              <a:t> un </a:t>
            </a:r>
            <a:r>
              <a:rPr lang="en-US" sz="2000" err="1">
                <a:ea typeface="+mn-lt"/>
                <a:cs typeface="+mn-lt"/>
              </a:rPr>
              <a:t>langage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commun</a:t>
            </a:r>
            <a:r>
              <a:rPr lang="en-US" sz="2000">
                <a:ea typeface="+mn-lt"/>
                <a:cs typeface="+mn-lt"/>
              </a:rPr>
              <a:t> qui </a:t>
            </a:r>
            <a:r>
              <a:rPr lang="en-US" sz="2000" err="1">
                <a:ea typeface="+mn-lt"/>
                <a:cs typeface="+mn-lt"/>
              </a:rPr>
              <a:t>permette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d’envisager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une</a:t>
            </a:r>
            <a:r>
              <a:rPr lang="en-US" sz="2000">
                <a:ea typeface="+mn-lt"/>
                <a:cs typeface="+mn-lt"/>
              </a:rPr>
              <a:t> progression dans les </a:t>
            </a:r>
            <a:r>
              <a:rPr lang="en-US" sz="2000" err="1">
                <a:ea typeface="+mn-lt"/>
                <a:cs typeface="+mn-lt"/>
              </a:rPr>
              <a:t>apprentissages</a:t>
            </a:r>
            <a:r>
              <a:rPr lang="en-US" sz="2000">
                <a:ea typeface="+mn-lt"/>
                <a:cs typeface="+mn-lt"/>
              </a:rPr>
              <a:t>. Et </a:t>
            </a:r>
            <a:r>
              <a:rPr lang="en-US" sz="2000" err="1">
                <a:ea typeface="+mn-lt"/>
                <a:cs typeface="+mn-lt"/>
              </a:rPr>
              <a:t>ce</a:t>
            </a:r>
            <a:r>
              <a:rPr lang="en-US" sz="2000">
                <a:ea typeface="+mn-lt"/>
                <a:cs typeface="+mn-lt"/>
              </a:rPr>
              <a:t>, </a:t>
            </a:r>
            <a:r>
              <a:rPr lang="en-US" sz="2000" err="1">
                <a:ea typeface="+mn-lt"/>
                <a:cs typeface="+mn-lt"/>
              </a:rPr>
              <a:t>même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si</a:t>
            </a:r>
            <a:r>
              <a:rPr lang="en-US" sz="2000">
                <a:ea typeface="+mn-lt"/>
                <a:cs typeface="+mn-lt"/>
              </a:rPr>
              <a:t> on ne </a:t>
            </a:r>
            <a:r>
              <a:rPr lang="en-US" sz="2000" err="1">
                <a:ea typeface="+mn-lt"/>
                <a:cs typeface="+mn-lt"/>
              </a:rPr>
              <a:t>mobilise</a:t>
            </a:r>
            <a:r>
              <a:rPr lang="en-US" sz="2000">
                <a:ea typeface="+mn-lt"/>
                <a:cs typeface="+mn-lt"/>
              </a:rPr>
              <a:t> pas </a:t>
            </a:r>
            <a:r>
              <a:rPr lang="en-US" sz="2000" err="1">
                <a:ea typeface="+mn-lt"/>
                <a:cs typeface="+mn-lt"/>
              </a:rPr>
              <a:t>toutes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ces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habiletés</a:t>
            </a:r>
            <a:r>
              <a:rPr lang="en-US" sz="2000">
                <a:ea typeface="+mn-lt"/>
                <a:cs typeface="+mn-lt"/>
              </a:rPr>
              <a:t> dans </a:t>
            </a:r>
            <a:r>
              <a:rPr lang="en-US" sz="2000" err="1">
                <a:ea typeface="+mn-lt"/>
                <a:cs typeface="+mn-lt"/>
              </a:rPr>
              <a:t>chaque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tâche</a:t>
            </a:r>
            <a:r>
              <a:rPr lang="en-US" sz="2000">
                <a:ea typeface="+mn-lt"/>
                <a:cs typeface="+mn-lt"/>
              </a:rPr>
              <a:t>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6593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2A70486-3B87-4F20-AB16-3EFEA5E7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ctr"/>
            <a:r>
              <a:rPr lang="fr-FR" sz="3300">
                <a:solidFill>
                  <a:schemeClr val="tx1"/>
                </a:solidFill>
              </a:rPr>
              <a:t>Exemple d'activité liée à l'argumentation</a:t>
            </a:r>
            <a:endParaRPr lang="en-US"/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1C6098-12F0-4351-8D32-A1DF4E2F0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318" y="35225"/>
            <a:ext cx="6393193" cy="71788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fr-FR" b="1">
                <a:solidFill>
                  <a:schemeClr val="tx1"/>
                </a:solidFill>
              </a:rPr>
              <a:t>AU D1</a:t>
            </a:r>
            <a:r>
              <a:rPr lang="fr-FR">
                <a:solidFill>
                  <a:schemeClr val="tx1"/>
                </a:solidFill>
              </a:rPr>
              <a:t>, l’élève donnera son avis sur un texte lu par le professeur ;</a:t>
            </a:r>
            <a:endParaRPr lang="en-US">
              <a:solidFill>
                <a:schemeClr val="tx1"/>
              </a:solidFill>
            </a:endParaRPr>
          </a:p>
          <a:p>
            <a:pPr algn="just"/>
            <a:r>
              <a:rPr lang="fr-FR" b="1">
                <a:solidFill>
                  <a:schemeClr val="tx1"/>
                </a:solidFill>
              </a:rPr>
              <a:t>AU D2</a:t>
            </a:r>
            <a:r>
              <a:rPr lang="fr-FR">
                <a:solidFill>
                  <a:schemeClr val="tx1"/>
                </a:solidFill>
              </a:rPr>
              <a:t>, l’élève donnera à son voisin de classe (oralement ou par écrit) son avis sur une œuvre lue ou vue pendant les vacances. Chaque élève sera invité à expliciter oralement à son voisin son écrit intermédiaire de planification. (UAA 0) ;</a:t>
            </a:r>
          </a:p>
          <a:p>
            <a:pPr algn="just"/>
            <a:r>
              <a:rPr lang="fr-FR" b="1">
                <a:solidFill>
                  <a:schemeClr val="tx1"/>
                </a:solidFill>
              </a:rPr>
              <a:t>Au D3</a:t>
            </a:r>
            <a:r>
              <a:rPr lang="fr-FR">
                <a:solidFill>
                  <a:schemeClr val="tx1"/>
                </a:solidFill>
              </a:rPr>
              <a:t>, l’élève réagira à une opinion sur une œuvre lue ou vue pendant les vacances. Chaque élève sera invité à expliciter oralement son écrit intermédiaire de planification ou les élèves discuteront par binôme sur une procédure efficace pour argumenter face à l’avis d’autrui.(UAA 0)</a:t>
            </a:r>
          </a:p>
          <a:p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63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EBA2A-7D64-4C9B-A721-DC5F2D3D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 outils numériques pour argumenter :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BA6A46-F143-41C5-A2E1-BEC93F770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800">
                <a:hlinkClick r:id="rId2"/>
              </a:rPr>
              <a:t>Kialo</a:t>
            </a:r>
            <a:r>
              <a:rPr lang="fr-FR" sz="2800"/>
              <a:t> (pour la planification)</a:t>
            </a:r>
          </a:p>
          <a:p>
            <a:r>
              <a:rPr lang="fr-FR" sz="2800">
                <a:hlinkClick r:id="rId3"/>
              </a:rPr>
              <a:t>Flipfrid</a:t>
            </a:r>
            <a:r>
              <a:rPr lang="fr-FR" sz="2800"/>
              <a:t> (pour l’oralisation)</a:t>
            </a:r>
            <a:endParaRPr lang="fr-BE" sz="2800"/>
          </a:p>
        </p:txBody>
      </p:sp>
    </p:spTree>
    <p:extLst>
      <p:ext uri="{BB962C8B-B14F-4D97-AF65-F5344CB8AC3E}">
        <p14:creationId xmlns:p14="http://schemas.microsoft.com/office/powerpoint/2010/main" val="270780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2ef183f-2f2e-48cb-9d9e-befa92987654">
      <UserInfo>
        <DisplayName>Delcroix Bernard</DisplayName>
        <AccountId>15</AccountId>
        <AccountType/>
      </UserInfo>
      <UserInfo>
        <DisplayName>Lienart Marthe</DisplayName>
        <AccountId>30</AccountId>
        <AccountType/>
      </UserInfo>
      <UserInfo>
        <DisplayName>Fontaine Françoise</DisplayName>
        <AccountId>27</AccountId>
        <AccountType/>
      </UserInfo>
      <UserInfo>
        <DisplayName>Magniette Patrick</DisplayName>
        <AccountId>31</AccountId>
        <AccountType/>
      </UserInfo>
      <UserInfo>
        <DisplayName>Cecile Piette</DisplayName>
        <AccountId>243</AccountId>
        <AccountType/>
      </UserInfo>
      <UserInfo>
        <DisplayName>Hugues Delacroix</DisplayName>
        <AccountId>244</AccountId>
        <AccountType/>
      </UserInfo>
      <UserInfo>
        <DisplayName>Tilkin Claude</DisplayName>
        <AccountId>245</AccountId>
        <AccountType/>
      </UserInfo>
      <UserInfo>
        <DisplayName>Zomers Luc</DisplayName>
        <AccountId>246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B6852625BAF4682DA008EA9AC3331" ma:contentTypeVersion="12" ma:contentTypeDescription="Crée un document." ma:contentTypeScope="" ma:versionID="a4561a9ddd61b57ec968bf5faac1cf0e">
  <xsd:schema xmlns:xsd="http://www.w3.org/2001/XMLSchema" xmlns:xs="http://www.w3.org/2001/XMLSchema" xmlns:p="http://schemas.microsoft.com/office/2006/metadata/properties" xmlns:ns2="c45abd74-53d6-41dd-9e8c-0b8a440d157b" xmlns:ns3="42ef183f-2f2e-48cb-9d9e-befa92987654" targetNamespace="http://schemas.microsoft.com/office/2006/metadata/properties" ma:root="true" ma:fieldsID="24296263365a6cbadd3720eb9665182a" ns2:_="" ns3:_="">
    <xsd:import namespace="c45abd74-53d6-41dd-9e8c-0b8a440d157b"/>
    <xsd:import namespace="42ef183f-2f2e-48cb-9d9e-befa92987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abd74-53d6-41dd-9e8c-0b8a440d1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f183f-2f2e-48cb-9d9e-befa929876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DF29C3-4A77-40AC-9198-5400678FBA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5D3EED-BC34-4FF7-8118-B66496FDEE10}">
  <ds:schemaRefs>
    <ds:schemaRef ds:uri="http://schemas.microsoft.com/office/2006/metadata/properties"/>
    <ds:schemaRef ds:uri="http://schemas.microsoft.com/office/infopath/2007/PartnerControls"/>
    <ds:schemaRef ds:uri="42ef183f-2f2e-48cb-9d9e-befa92987654"/>
  </ds:schemaRefs>
</ds:datastoreItem>
</file>

<file path=customXml/itemProps3.xml><?xml version="1.0" encoding="utf-8"?>
<ds:datastoreItem xmlns:ds="http://schemas.openxmlformats.org/officeDocument/2006/customXml" ds:itemID="{C5204635-58CC-4FD3-90A1-B4FEB900E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5abd74-53d6-41dd-9e8c-0b8a440d157b"/>
    <ds:schemaRef ds:uri="42ef183f-2f2e-48cb-9d9e-befa929876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471</Words>
  <Application>Microsoft Office PowerPoint</Application>
  <PresentationFormat>Grand écran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   </vt:lpstr>
      <vt:lpstr>Impact du tronc commun :   Un  GT</vt:lpstr>
      <vt:lpstr>Une proposition :</vt:lpstr>
      <vt:lpstr>Une proposition :</vt:lpstr>
      <vt:lpstr>Présentation PowerPoint</vt:lpstr>
      <vt:lpstr>Petit rappel :</vt:lpstr>
      <vt:lpstr>Pour favoriser la communication et la transversalité des habiletés</vt:lpstr>
      <vt:lpstr>Exemple d'activité liée à l'argumentation</vt:lpstr>
      <vt:lpstr>Des outils numériques pour argumenter :</vt:lpstr>
      <vt:lpstr>Un document de référence</vt:lpstr>
      <vt:lpstr>Et la maîtrise de la langue?  </vt:lpstr>
      <vt:lpstr>Mise en pratique</vt:lpstr>
      <vt:lpstr>Coordonnées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Rationalisation qualifiant  présentation des outils</dc:title>
  <dc:creator>Delcroix Bernard</dc:creator>
  <cp:lastModifiedBy>Prignon Pascale</cp:lastModifiedBy>
  <cp:revision>4</cp:revision>
  <cp:lastPrinted>2021-08-30T14:10:06Z</cp:lastPrinted>
  <dcterms:created xsi:type="dcterms:W3CDTF">2020-11-12T09:05:49Z</dcterms:created>
  <dcterms:modified xsi:type="dcterms:W3CDTF">2021-09-06T18:48:53Z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0x010100571B6852625BAF4682DA008EA9AC3331</vt:lpwstr>
  </property>
</Properties>
</file>