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78" r:id="rId4"/>
  </p:sldMasterIdLst>
  <p:notesMasterIdLst>
    <p:notesMasterId r:id="rId11"/>
  </p:notesMasterIdLst>
  <p:sldIdLst>
    <p:sldId id="431" r:id="rId5"/>
    <p:sldId id="432" r:id="rId6"/>
    <p:sldId id="285" r:id="rId7"/>
    <p:sldId id="433" r:id="rId8"/>
    <p:sldId id="434" r:id="rId9"/>
    <p:sldId id="43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7EA4C81E-DEB7-4BF7-90AF-44BEF28A6744}">
          <p14:sldIdLst>
            <p14:sldId id="431"/>
            <p14:sldId id="432"/>
            <p14:sldId id="285"/>
            <p14:sldId id="433"/>
            <p14:sldId id="434"/>
            <p14:sldId id="43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gis Lemaire" initials="RL" lastIdx="0" clrIdx="0">
    <p:extLst>
      <p:ext uri="{19B8F6BF-5375-455C-9EA6-DF929625EA0E}">
        <p15:presenceInfo xmlns:p15="http://schemas.microsoft.com/office/powerpoint/2012/main" userId="S::regis.lemaire@segec.be::e7c15b0a-89f1-4af2-8809-d346f619f3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75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18445C-2CDA-491F-99C3-7E3C9E448189}" v="1" dt="2021-09-01T11:23:41.460"/>
    <p1510:client id="{C67D3D28-DA26-4658-9049-E8258829BF6D}" v="5" dt="2021-09-01T13:43:00.57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892" autoAdjust="0"/>
    <p:restoredTop sz="94660"/>
  </p:normalViewPr>
  <p:slideViewPr>
    <p:cSldViewPr snapToGrid="0">
      <p:cViewPr varScale="1">
        <p:scale>
          <a:sx n="82" d="100"/>
          <a:sy n="82" d="100"/>
        </p:scale>
        <p:origin x="82"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gnon Pascale" userId="f63bfb5a-9e79-4ee9-bcd9-5bd45d16fffb" providerId="ADAL" clId="{9D18445C-2CDA-491F-99C3-7E3C9E448189}"/>
    <pc:docChg chg="modSld">
      <pc:chgData name="Prignon Pascale" userId="f63bfb5a-9e79-4ee9-bcd9-5bd45d16fffb" providerId="ADAL" clId="{9D18445C-2CDA-491F-99C3-7E3C9E448189}" dt="2021-09-01T11:23:11.559" v="0" actId="20577"/>
      <pc:docMkLst>
        <pc:docMk/>
      </pc:docMkLst>
      <pc:sldChg chg="modSp">
        <pc:chgData name="Prignon Pascale" userId="f63bfb5a-9e79-4ee9-bcd9-5bd45d16fffb" providerId="ADAL" clId="{9D18445C-2CDA-491F-99C3-7E3C9E448189}" dt="2021-09-01T11:23:11.559" v="0" actId="20577"/>
        <pc:sldMkLst>
          <pc:docMk/>
          <pc:sldMk cId="3926669691" sldId="434"/>
        </pc:sldMkLst>
        <pc:spChg chg="mod">
          <ac:chgData name="Prignon Pascale" userId="f63bfb5a-9e79-4ee9-bcd9-5bd45d16fffb" providerId="ADAL" clId="{9D18445C-2CDA-491F-99C3-7E3C9E448189}" dt="2021-09-01T11:23:11.559" v="0" actId="20577"/>
          <ac:spMkLst>
            <pc:docMk/>
            <pc:sldMk cId="3926669691" sldId="434"/>
            <ac:spMk id="7" creationId="{5B63B419-1F84-43A3-8239-E6221EC8895E}"/>
          </ac:spMkLst>
        </pc:spChg>
      </pc:sldChg>
    </pc:docChg>
  </pc:docChgLst>
  <pc:docChgLst>
    <pc:chgData name="Chaufoureau Lorry" userId="a688eb47-f735-4441-af23-3bf5e5fe408a" providerId="ADAL" clId="{C67D3D28-DA26-4658-9049-E8258829BF6D}"/>
    <pc:docChg chg="modSld">
      <pc:chgData name="Chaufoureau Lorry" userId="a688eb47-f735-4441-af23-3bf5e5fe408a" providerId="ADAL" clId="{C67D3D28-DA26-4658-9049-E8258829BF6D}" dt="2021-09-01T13:43:00.575" v="38"/>
      <pc:docMkLst>
        <pc:docMk/>
      </pc:docMkLst>
      <pc:sldChg chg="modSp mod">
        <pc:chgData name="Chaufoureau Lorry" userId="a688eb47-f735-4441-af23-3bf5e5fe408a" providerId="ADAL" clId="{C67D3D28-DA26-4658-9049-E8258829BF6D}" dt="2021-09-01T13:26:15.367" v="1" actId="207"/>
        <pc:sldMkLst>
          <pc:docMk/>
          <pc:sldMk cId="3696112362" sldId="285"/>
        </pc:sldMkLst>
        <pc:spChg chg="mod">
          <ac:chgData name="Chaufoureau Lorry" userId="a688eb47-f735-4441-af23-3bf5e5fe408a" providerId="ADAL" clId="{C67D3D28-DA26-4658-9049-E8258829BF6D}" dt="2021-09-01T13:26:15.367" v="1" actId="207"/>
          <ac:spMkLst>
            <pc:docMk/>
            <pc:sldMk cId="3696112362" sldId="285"/>
            <ac:spMk id="3" creationId="{E8DDFA09-A6C6-4006-B21F-E8BE874502C2}"/>
          </ac:spMkLst>
        </pc:spChg>
      </pc:sldChg>
      <pc:sldChg chg="modSp mod">
        <pc:chgData name="Chaufoureau Lorry" userId="a688eb47-f735-4441-af23-3bf5e5fe408a" providerId="ADAL" clId="{C67D3D28-DA26-4658-9049-E8258829BF6D}" dt="2021-09-01T13:42:39.257" v="35" actId="255"/>
        <pc:sldMkLst>
          <pc:docMk/>
          <pc:sldMk cId="4104761804" sldId="431"/>
        </pc:sldMkLst>
        <pc:spChg chg="mod">
          <ac:chgData name="Chaufoureau Lorry" userId="a688eb47-f735-4441-af23-3bf5e5fe408a" providerId="ADAL" clId="{C67D3D28-DA26-4658-9049-E8258829BF6D}" dt="2021-09-01T13:42:39.257" v="35" actId="255"/>
          <ac:spMkLst>
            <pc:docMk/>
            <pc:sldMk cId="4104761804" sldId="431"/>
            <ac:spMk id="3" creationId="{D5800E5C-7029-42C4-BD99-4C2A3B1FB5F7}"/>
          </ac:spMkLst>
        </pc:spChg>
        <pc:spChg chg="mod">
          <ac:chgData name="Chaufoureau Lorry" userId="a688eb47-f735-4441-af23-3bf5e5fe408a" providerId="ADAL" clId="{C67D3D28-DA26-4658-9049-E8258829BF6D}" dt="2021-09-01T13:25:37.493" v="0" actId="16037"/>
          <ac:spMkLst>
            <pc:docMk/>
            <pc:sldMk cId="4104761804" sldId="431"/>
            <ac:spMk id="6" creationId="{6D14D5EA-EDB4-41BF-BBD2-C1E02EC7E1F2}"/>
          </ac:spMkLst>
        </pc:spChg>
      </pc:sldChg>
      <pc:sldChg chg="modSp mod">
        <pc:chgData name="Chaufoureau Lorry" userId="a688eb47-f735-4441-af23-3bf5e5fe408a" providerId="ADAL" clId="{C67D3D28-DA26-4658-9049-E8258829BF6D}" dt="2021-09-01T13:42:44.846" v="37" actId="20577"/>
        <pc:sldMkLst>
          <pc:docMk/>
          <pc:sldMk cId="2226150877" sldId="432"/>
        </pc:sldMkLst>
        <pc:spChg chg="mod">
          <ac:chgData name="Chaufoureau Lorry" userId="a688eb47-f735-4441-af23-3bf5e5fe408a" providerId="ADAL" clId="{C67D3D28-DA26-4658-9049-E8258829BF6D}" dt="2021-09-01T13:42:44.846" v="37" actId="20577"/>
          <ac:spMkLst>
            <pc:docMk/>
            <pc:sldMk cId="2226150877" sldId="432"/>
            <ac:spMk id="3" creationId="{D5800E5C-7029-42C4-BD99-4C2A3B1FB5F7}"/>
          </ac:spMkLst>
        </pc:spChg>
        <pc:spChg chg="mod">
          <ac:chgData name="Chaufoureau Lorry" userId="a688eb47-f735-4441-af23-3bf5e5fe408a" providerId="ADAL" clId="{C67D3D28-DA26-4658-9049-E8258829BF6D}" dt="2021-09-01T13:41:49.035" v="13" actId="2085"/>
          <ac:spMkLst>
            <pc:docMk/>
            <pc:sldMk cId="2226150877" sldId="432"/>
            <ac:spMk id="4" creationId="{B8F7207A-96ED-4220-83EA-A20D63EEC964}"/>
          </ac:spMkLst>
        </pc:spChg>
      </pc:sldChg>
      <pc:sldChg chg="modSp mod">
        <pc:chgData name="Chaufoureau Lorry" userId="a688eb47-f735-4441-af23-3bf5e5fe408a" providerId="ADAL" clId="{C67D3D28-DA26-4658-9049-E8258829BF6D}" dt="2021-09-01T13:43:00.575" v="38"/>
        <pc:sldMkLst>
          <pc:docMk/>
          <pc:sldMk cId="2505031498" sldId="433"/>
        </pc:sldMkLst>
        <pc:spChg chg="mod">
          <ac:chgData name="Chaufoureau Lorry" userId="a688eb47-f735-4441-af23-3bf5e5fe408a" providerId="ADAL" clId="{C67D3D28-DA26-4658-9049-E8258829BF6D}" dt="2021-09-01T13:43:00.575" v="38"/>
          <ac:spMkLst>
            <pc:docMk/>
            <pc:sldMk cId="2505031498" sldId="433"/>
            <ac:spMk id="7" creationId="{5B63B419-1F84-43A3-8239-E6221EC8895E}"/>
          </ac:spMkLst>
        </pc:spChg>
      </pc:sldChg>
      <pc:sldChg chg="modSp mod">
        <pc:chgData name="Chaufoureau Lorry" userId="a688eb47-f735-4441-af23-3bf5e5fe408a" providerId="ADAL" clId="{C67D3D28-DA26-4658-9049-E8258829BF6D}" dt="2021-09-01T13:41:10.923" v="7"/>
        <pc:sldMkLst>
          <pc:docMk/>
          <pc:sldMk cId="3926669691" sldId="434"/>
        </pc:sldMkLst>
        <pc:spChg chg="mod">
          <ac:chgData name="Chaufoureau Lorry" userId="a688eb47-f735-4441-af23-3bf5e5fe408a" providerId="ADAL" clId="{C67D3D28-DA26-4658-9049-E8258829BF6D}" dt="2021-09-01T13:41:10.923" v="7"/>
          <ac:spMkLst>
            <pc:docMk/>
            <pc:sldMk cId="3926669691" sldId="434"/>
            <ac:spMk id="7" creationId="{5B63B419-1F84-43A3-8239-E6221EC8895E}"/>
          </ac:spMkLst>
        </pc:spChg>
      </pc:sldChg>
      <pc:sldChg chg="modSp mod">
        <pc:chgData name="Chaufoureau Lorry" userId="a688eb47-f735-4441-af23-3bf5e5fe408a" providerId="ADAL" clId="{C67D3D28-DA26-4658-9049-E8258829BF6D}" dt="2021-09-01T13:41:21.821" v="10" actId="115"/>
        <pc:sldMkLst>
          <pc:docMk/>
          <pc:sldMk cId="1733099614" sldId="436"/>
        </pc:sldMkLst>
        <pc:spChg chg="mod">
          <ac:chgData name="Chaufoureau Lorry" userId="a688eb47-f735-4441-af23-3bf5e5fe408a" providerId="ADAL" clId="{C67D3D28-DA26-4658-9049-E8258829BF6D}" dt="2021-09-01T13:41:21.821" v="10" actId="115"/>
          <ac:spMkLst>
            <pc:docMk/>
            <pc:sldMk cId="1733099614" sldId="436"/>
            <ac:spMk id="7" creationId="{5B63B419-1F84-43A3-8239-E6221EC889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9B54-A3CB-4F47-94C9-C0526BC9DF73}" type="datetimeFigureOut">
              <a:rPr lang="fr-BE" smtClean="0"/>
              <a:t>01-09-21</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B3F19-3C64-447E-B837-0FD607A6D413}" type="slidenum">
              <a:rPr lang="fr-BE" smtClean="0"/>
              <a:t>‹N°›</a:t>
            </a:fld>
            <a:endParaRPr lang="fr-BE"/>
          </a:p>
        </p:txBody>
      </p:sp>
    </p:spTree>
    <p:extLst>
      <p:ext uri="{BB962C8B-B14F-4D97-AF65-F5344CB8AC3E}">
        <p14:creationId xmlns:p14="http://schemas.microsoft.com/office/powerpoint/2010/main" val="947085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r-BE"/>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15169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AFD1CD-5F52-4FAD-B0FC-277B9CB732D5}" type="datetimeFigureOut">
              <a:rPr lang="fr-BE" smtClean="0"/>
              <a:t>01-09-21</a:t>
            </a:fld>
            <a:endParaRPr lang="fr-BE"/>
          </a:p>
        </p:txBody>
      </p:sp>
      <p:sp>
        <p:nvSpPr>
          <p:cNvPr id="6" name="Footer Placeholder 5"/>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41299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8545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79218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1035320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AFD1CD-5F52-4FAD-B0FC-277B9CB732D5}" type="datetimeFigureOut">
              <a:rPr lang="fr-BE" smtClean="0"/>
              <a:t>01-09-21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853163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AFD1CD-5F52-4FAD-B0FC-277B9CB732D5}" type="datetimeFigureOut">
              <a:rPr lang="fr-BE" smtClean="0"/>
              <a:t>01-09-21</a:t>
            </a:fld>
            <a:endParaRPr lang="fr-BE"/>
          </a:p>
        </p:txBody>
      </p:sp>
      <p:sp>
        <p:nvSpPr>
          <p:cNvPr id="8" name="Footer Placeholder 7"/>
          <p:cNvSpPr>
            <a:spLocks noGrp="1"/>
          </p:cNvSpPr>
          <p:nvPr>
            <p:ph type="ftr" sz="quarter" idx="11"/>
          </p:nvPr>
        </p:nvSpPr>
        <p:spPr>
          <a:xfrm>
            <a:off x="561111" y="6391838"/>
            <a:ext cx="3644282" cy="304801"/>
          </a:xfrm>
        </p:spPr>
        <p:txBody>
          <a:bodyPr/>
          <a:lstStyle/>
          <a:p>
            <a:endParaRPr lang="fr-BE"/>
          </a:p>
        </p:txBody>
      </p:sp>
      <p:sp>
        <p:nvSpPr>
          <p:cNvPr id="9" name="Slide Number Placeholder 8"/>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4178437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810456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40300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24914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DAFD1CD-5F52-4FAD-B0FC-277B9CB732D5}" type="datetimeFigureOut">
              <a:rPr lang="fr-BE" smtClean="0"/>
              <a:t>01-09-21</a:t>
            </a:fld>
            <a:endParaRPr lang="fr-BE"/>
          </a:p>
        </p:txBody>
      </p:sp>
      <p:sp>
        <p:nvSpPr>
          <p:cNvPr id="5" name="Footer Placeholder 4"/>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153972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DAFD1CD-5F52-4FAD-B0FC-277B9CB732D5}" type="datetimeFigureOut">
              <a:rPr lang="fr-BE" smtClean="0"/>
              <a:t>01-09-21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81984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DAFD1CD-5F52-4FAD-B0FC-277B9CB732D5}" type="datetimeFigureOut">
              <a:rPr lang="fr-BE" smtClean="0"/>
              <a:t>01-09-21</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60662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ADAFD1CD-5F52-4FAD-B0FC-277B9CB732D5}" type="datetimeFigureOut">
              <a:rPr lang="fr-BE" smtClean="0"/>
              <a:t>01-09-21</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386710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FD1CD-5F52-4FAD-B0FC-277B9CB732D5}" type="datetimeFigureOut">
              <a:rPr lang="fr-BE" smtClean="0"/>
              <a:t>01-09-21</a:t>
            </a:fld>
            <a:endParaRPr lang="fr-BE"/>
          </a:p>
        </p:txBody>
      </p:sp>
      <p:sp>
        <p:nvSpPr>
          <p:cNvPr id="3" name="Footer Placeholder 2"/>
          <p:cNvSpPr>
            <a:spLocks noGrp="1"/>
          </p:cNvSpPr>
          <p:nvPr>
            <p:ph type="ftr" sz="quarter" idx="11"/>
          </p:nvPr>
        </p:nvSpPr>
        <p:spPr/>
        <p:txBody>
          <a:bodyPr/>
          <a:lstStyle/>
          <a:p>
            <a:endParaRPr lang="fr-BE"/>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62966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AFD1CD-5F52-4FAD-B0FC-277B9CB732D5}" type="datetimeFigureOut">
              <a:rPr lang="fr-BE" smtClean="0"/>
              <a:t>01-09-21</a:t>
            </a:fld>
            <a:endParaRPr lang="fr-BE"/>
          </a:p>
        </p:txBody>
      </p:sp>
      <p:sp>
        <p:nvSpPr>
          <p:cNvPr id="6" name="Footer Placeholder 5"/>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6889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DAFD1CD-5F52-4FAD-B0FC-277B9CB732D5}" type="datetimeFigureOut">
              <a:rPr lang="fr-BE" smtClean="0"/>
              <a:t>01-09-21</a:t>
            </a:fld>
            <a:endParaRPr lang="fr-BE"/>
          </a:p>
        </p:txBody>
      </p:sp>
      <p:sp>
        <p:nvSpPr>
          <p:cNvPr id="6" name="Footer Placeholder 5"/>
          <p:cNvSpPr>
            <a:spLocks noGrp="1"/>
          </p:cNvSpPr>
          <p:nvPr>
            <p:ph type="ftr" sz="quarter" idx="11"/>
          </p:nvPr>
        </p:nvSpPr>
        <p:spPr/>
        <p:txBody>
          <a:bodyPr/>
          <a:lstStyle/>
          <a:p>
            <a:endParaRPr lang="fr-BE"/>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CF5A04-034E-4A4E-82D3-E9FAD71501D1}" type="slidenum">
              <a:rPr lang="fr-BE" smtClean="0"/>
              <a:t>‹N°›</a:t>
            </a:fld>
            <a:endParaRPr lang="fr-BE"/>
          </a:p>
        </p:txBody>
      </p:sp>
    </p:spTree>
    <p:extLst>
      <p:ext uri="{BB962C8B-B14F-4D97-AF65-F5344CB8AC3E}">
        <p14:creationId xmlns:p14="http://schemas.microsoft.com/office/powerpoint/2010/main" val="278855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DAFD1CD-5F52-4FAD-B0FC-277B9CB732D5}" type="datetimeFigureOut">
              <a:rPr lang="fr-BE" smtClean="0"/>
              <a:t>01-09-21</a:t>
            </a:fld>
            <a:endParaRPr lang="fr-BE"/>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BE"/>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0CF5A04-034E-4A4E-82D3-E9FAD71501D1}" type="slidenum">
              <a:rPr lang="fr-BE" smtClean="0"/>
              <a:t>‹N°›</a:t>
            </a:fld>
            <a:endParaRPr lang="fr-BE"/>
          </a:p>
        </p:txBody>
      </p:sp>
    </p:spTree>
    <p:extLst>
      <p:ext uri="{BB962C8B-B14F-4D97-AF65-F5344CB8AC3E}">
        <p14:creationId xmlns:p14="http://schemas.microsoft.com/office/powerpoint/2010/main" val="4244541301"/>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 id="2147483894" r:id="rId16"/>
    <p:sldLayoutId id="21474838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esec.be/hybridation-aspect-theoriq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tronc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3" name="Espace réservé du contenu 2">
            <a:extLst>
              <a:ext uri="{FF2B5EF4-FFF2-40B4-BE49-F238E27FC236}">
                <a16:creationId xmlns:a16="http://schemas.microsoft.com/office/drawing/2014/main" id="{D5800E5C-7029-42C4-BD99-4C2A3B1FB5F7}"/>
              </a:ext>
            </a:extLst>
          </p:cNvPr>
          <p:cNvSpPr>
            <a:spLocks noGrp="1"/>
          </p:cNvSpPr>
          <p:nvPr>
            <p:ph idx="1"/>
          </p:nvPr>
        </p:nvSpPr>
        <p:spPr>
          <a:xfrm>
            <a:off x="464342" y="2209800"/>
            <a:ext cx="11470483" cy="4381499"/>
          </a:xfrm>
        </p:spPr>
        <p:txBody>
          <a:bodyPr anchor="ctr">
            <a:normAutofit/>
          </a:bodyPr>
          <a:lstStyle/>
          <a:p>
            <a:pPr marL="0" indent="0" algn="just">
              <a:buNone/>
            </a:pPr>
            <a:r>
              <a:rPr lang="fr-FR" sz="2400" b="1" dirty="0">
                <a:latin typeface="Calibri" panose="020F0502020204030204" pitchFamily="34" charset="0"/>
                <a:cs typeface="Calibri" panose="020F0502020204030204" pitchFamily="34" charset="0"/>
              </a:rPr>
              <a:t>1. (re)Créer un climat favorable qui soutient </a:t>
            </a:r>
            <a:r>
              <a:rPr lang="fr-FR" sz="2400" b="1" u="sng" dirty="0">
                <a:latin typeface="Calibri" panose="020F0502020204030204" pitchFamily="34" charset="0"/>
                <a:cs typeface="Calibri" panose="020F0502020204030204" pitchFamily="34" charset="0"/>
              </a:rPr>
              <a:t>le bien-être des élèves </a:t>
            </a:r>
          </a:p>
          <a:p>
            <a:pPr marL="0" indent="0" algn="just">
              <a:buNone/>
            </a:pPr>
            <a:r>
              <a:rPr lang="fr-FR" sz="2400" b="1" dirty="0">
                <a:latin typeface="Calibri" panose="020F0502020204030204" pitchFamily="34" charset="0"/>
                <a:cs typeface="Calibri" panose="020F0502020204030204" pitchFamily="34" charset="0"/>
              </a:rPr>
              <a:t>2. Permettre à chaque élève de :</a:t>
            </a:r>
          </a:p>
          <a:p>
            <a:pPr algn="just">
              <a:buClr>
                <a:srgbClr val="BD759C"/>
              </a:buClr>
            </a:pPr>
            <a:r>
              <a:rPr lang="fr-FR" sz="2400" b="1" dirty="0">
                <a:latin typeface="Calibri" panose="020F0502020204030204" pitchFamily="34" charset="0"/>
                <a:cs typeface="Calibri" panose="020F0502020204030204" pitchFamily="34" charset="0"/>
              </a:rPr>
              <a:t>se situer par rapport </a:t>
            </a:r>
            <a:r>
              <a:rPr lang="fr-FR" sz="2400" b="1" u="sng" dirty="0">
                <a:latin typeface="Calibri" panose="020F0502020204030204" pitchFamily="34" charset="0"/>
                <a:cs typeface="Calibri" panose="020F0502020204030204" pitchFamily="34" charset="0"/>
              </a:rPr>
              <a:t>aux essentiels tels qu’ils ont été définis l’année dernière</a:t>
            </a:r>
            <a:r>
              <a:rPr lang="fr-FR" sz="2400" b="1" dirty="0">
                <a:latin typeface="Calibri" panose="020F0502020204030204" pitchFamily="34" charset="0"/>
                <a:cs typeface="Calibri" panose="020F0502020204030204" pitchFamily="34" charset="0"/>
              </a:rPr>
              <a:t> dans chacune des matières disciplinaires </a:t>
            </a:r>
          </a:p>
          <a:p>
            <a:pPr algn="just">
              <a:buClr>
                <a:srgbClr val="BD759C"/>
              </a:buClr>
            </a:pPr>
            <a:r>
              <a:rPr lang="fr-FR" sz="2400" b="1" dirty="0">
                <a:latin typeface="Calibri" panose="020F0502020204030204" pitchFamily="34" charset="0"/>
                <a:cs typeface="Calibri" panose="020F0502020204030204" pitchFamily="34" charset="0"/>
              </a:rPr>
              <a:t>se mettre en projet pour l’année à venir</a:t>
            </a:r>
          </a:p>
          <a:p>
            <a:pPr marL="0" indent="0" algn="just">
              <a:buNone/>
            </a:pPr>
            <a:r>
              <a:rPr lang="fr-FR" sz="2400" b="1" dirty="0">
                <a:latin typeface="Calibri" panose="020F0502020204030204" pitchFamily="34" charset="0"/>
                <a:cs typeface="Calibri" panose="020F0502020204030204" pitchFamily="34" charset="0"/>
              </a:rPr>
              <a:t>Dans quel but ? Concevoir </a:t>
            </a:r>
            <a:r>
              <a:rPr lang="fr-FR" sz="2400" b="1" u="sng" dirty="0">
                <a:latin typeface="Calibri" panose="020F0502020204030204" pitchFamily="34" charset="0"/>
                <a:cs typeface="Calibri" panose="020F0502020204030204" pitchFamily="34" charset="0"/>
              </a:rPr>
              <a:t>un accompagnement personnalisé</a:t>
            </a:r>
            <a:r>
              <a:rPr lang="fr-FR" sz="2400" b="1" dirty="0">
                <a:latin typeface="Calibri" panose="020F0502020204030204" pitchFamily="34" charset="0"/>
                <a:cs typeface="Calibri" panose="020F0502020204030204" pitchFamily="34" charset="0"/>
              </a:rPr>
              <a:t> en fonction des besoins et des attentes exprimés pour aborder les nouveaux apprentissages dans un esprit positif *</a:t>
            </a:r>
          </a:p>
          <a:p>
            <a:pPr marL="0" indent="0" algn="just">
              <a:buNone/>
            </a:pPr>
            <a:r>
              <a:rPr lang="fr-FR" sz="2000" b="1" dirty="0">
                <a:latin typeface="Calibri" panose="020F0502020204030204" pitchFamily="34" charset="0"/>
                <a:cs typeface="Calibri" panose="020F0502020204030204" pitchFamily="34" charset="0"/>
              </a:rPr>
              <a:t>* Notamment grâce aux moyens supplémentaires « COVID » pour 21-22</a:t>
            </a:r>
            <a:endParaRPr lang="fr-BE" sz="2000" b="1" dirty="0">
              <a:latin typeface="Calibri" panose="020F0502020204030204" pitchFamily="34" charset="0"/>
              <a:cs typeface="Calibri" panose="020F0502020204030204" pitchFamily="34" charset="0"/>
            </a:endParaRP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315449" cy="923330"/>
          </a:xfrm>
          <a:prstGeom prst="rect">
            <a:avLst/>
          </a:prstGeom>
          <a:noFill/>
        </p:spPr>
        <p:txBody>
          <a:bodyPr wrap="square" rtlCol="0">
            <a:spAutoFit/>
          </a:bodyPr>
          <a:lstStyle/>
          <a:p>
            <a:r>
              <a:rPr lang="fr-BE" sz="5400" b="1" dirty="0">
                <a:solidFill>
                  <a:schemeClr val="bg1"/>
                </a:solidFill>
              </a:rPr>
              <a:t>Un accueil en deux temps </a:t>
            </a:r>
            <a:r>
              <a:rPr lang="fr-BE" dirty="0">
                <a:solidFill>
                  <a:schemeClr val="bg1"/>
                </a:solidFill>
              </a:rPr>
              <a:t> </a:t>
            </a:r>
          </a:p>
        </p:txBody>
      </p:sp>
    </p:spTree>
    <p:extLst>
      <p:ext uri="{BB962C8B-B14F-4D97-AF65-F5344CB8AC3E}">
        <p14:creationId xmlns:p14="http://schemas.microsoft.com/office/powerpoint/2010/main" val="410476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tronc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3" name="Espace réservé du contenu 2">
            <a:extLst>
              <a:ext uri="{FF2B5EF4-FFF2-40B4-BE49-F238E27FC236}">
                <a16:creationId xmlns:a16="http://schemas.microsoft.com/office/drawing/2014/main" id="{D5800E5C-7029-42C4-BD99-4C2A3B1FB5F7}"/>
              </a:ext>
            </a:extLst>
          </p:cNvPr>
          <p:cNvSpPr>
            <a:spLocks noGrp="1"/>
          </p:cNvSpPr>
          <p:nvPr>
            <p:ph idx="1"/>
          </p:nvPr>
        </p:nvSpPr>
        <p:spPr>
          <a:xfrm>
            <a:off x="686834" y="2249125"/>
            <a:ext cx="11430000" cy="4461163"/>
          </a:xfrm>
        </p:spPr>
        <p:txBody>
          <a:bodyPr anchor="ctr">
            <a:noAutofit/>
          </a:bodyPr>
          <a:lstStyle/>
          <a:p>
            <a:pPr marL="0" indent="0" algn="just">
              <a:buNone/>
            </a:pPr>
            <a:r>
              <a:rPr lang="fr-FR" sz="2000" b="1" dirty="0">
                <a:latin typeface="Calibri" panose="020F0502020204030204" pitchFamily="34" charset="0"/>
                <a:cs typeface="Calibri" panose="020F0502020204030204" pitchFamily="34" charset="0"/>
              </a:rPr>
              <a:t>Chaque enseignant, lors de son premier cours : </a:t>
            </a:r>
          </a:p>
          <a:p>
            <a:pPr marL="0" indent="0" algn="just">
              <a:buNone/>
            </a:pPr>
            <a:endParaRPr lang="fr-FR" sz="2000" b="1" dirty="0">
              <a:latin typeface="Calibri" panose="020F0502020204030204" pitchFamily="34" charset="0"/>
              <a:cs typeface="Calibri" panose="020F0502020204030204" pitchFamily="34" charset="0"/>
            </a:endParaRPr>
          </a:p>
          <a:p>
            <a:pPr algn="just">
              <a:buClr>
                <a:srgbClr val="BD759C"/>
              </a:buClr>
            </a:pPr>
            <a:r>
              <a:rPr lang="fr-FR" sz="2000" b="1" dirty="0">
                <a:latin typeface="Calibri" panose="020F0502020204030204" pitchFamily="34" charset="0"/>
                <a:cs typeface="Calibri" panose="020F0502020204030204" pitchFamily="34" charset="0"/>
              </a:rPr>
              <a:t>invitera ses élèves à </a:t>
            </a:r>
            <a:r>
              <a:rPr lang="fr-FR" sz="2000" b="1" u="sng" dirty="0">
                <a:latin typeface="Calibri" panose="020F0502020204030204" pitchFamily="34" charset="0"/>
                <a:cs typeface="Calibri" panose="020F0502020204030204" pitchFamily="34" charset="0"/>
              </a:rPr>
              <a:t>se situer individuellement dans leurs apprentissages disciplinaires</a:t>
            </a:r>
            <a:r>
              <a:rPr lang="fr-FR" sz="2000" b="1" dirty="0">
                <a:latin typeface="Calibri" panose="020F0502020204030204" pitchFamily="34" charset="0"/>
                <a:cs typeface="Calibri" panose="020F0502020204030204" pitchFamily="34" charset="0"/>
              </a:rPr>
              <a:t> (les points forts dans chaque cours - ce qu’il estime devoir retravailler - ce qu’il n’a pas compris correctement) ;</a:t>
            </a:r>
          </a:p>
          <a:p>
            <a:pPr algn="just">
              <a:buClr>
                <a:srgbClr val="BD759C"/>
              </a:buClr>
            </a:pPr>
            <a:r>
              <a:rPr lang="fr-FR" sz="2000" b="1" dirty="0">
                <a:latin typeface="Calibri" panose="020F0502020204030204" pitchFamily="34" charset="0"/>
                <a:cs typeface="Calibri" panose="020F0502020204030204" pitchFamily="34" charset="0"/>
              </a:rPr>
              <a:t>informera concrètement ses élèves de </a:t>
            </a:r>
            <a:r>
              <a:rPr lang="fr-FR" sz="2000" b="1" u="sng" dirty="0">
                <a:latin typeface="Calibri" panose="020F0502020204030204" pitchFamily="34" charset="0"/>
                <a:cs typeface="Calibri" panose="020F0502020204030204" pitchFamily="34" charset="0"/>
              </a:rPr>
              <a:t>la mise en place et de l’organisation de ses apprentissages</a:t>
            </a:r>
            <a:r>
              <a:rPr lang="fr-FR" sz="2000" b="1" dirty="0">
                <a:latin typeface="Calibri" panose="020F0502020204030204" pitchFamily="34" charset="0"/>
                <a:cs typeface="Calibri" panose="020F0502020204030204" pitchFamily="34" charset="0"/>
              </a:rPr>
              <a:t> en ce compris la planification des évaluations formatives ;</a:t>
            </a:r>
          </a:p>
          <a:p>
            <a:pPr algn="just">
              <a:buClr>
                <a:srgbClr val="BD759C"/>
              </a:buClr>
            </a:pPr>
            <a:r>
              <a:rPr lang="fr-FR" sz="2000" b="1" dirty="0">
                <a:latin typeface="Calibri" panose="020F0502020204030204" pitchFamily="34" charset="0"/>
                <a:cs typeface="Calibri" panose="020F0502020204030204" pitchFamily="34" charset="0"/>
              </a:rPr>
              <a:t>clarifiera les </a:t>
            </a:r>
            <a:r>
              <a:rPr lang="fr-FR" sz="2000" b="1" u="sng" dirty="0">
                <a:latin typeface="Calibri" panose="020F0502020204030204" pitchFamily="34" charset="0"/>
                <a:cs typeface="Calibri" panose="020F0502020204030204" pitchFamily="34" charset="0"/>
              </a:rPr>
              <a:t>attendus de l’évaluation certificative</a:t>
            </a:r>
            <a:r>
              <a:rPr lang="fr-FR" sz="2000" b="1" dirty="0">
                <a:latin typeface="Calibri" panose="020F0502020204030204" pitchFamily="34" charset="0"/>
                <a:cs typeface="Calibri" panose="020F0502020204030204" pitchFamily="34" charset="0"/>
              </a:rPr>
              <a:t>.</a:t>
            </a:r>
          </a:p>
          <a:p>
            <a:pPr algn="just"/>
            <a:endParaRPr lang="fr-FR" sz="2000" b="1" dirty="0">
              <a:latin typeface="Calibri" panose="020F0502020204030204" pitchFamily="34" charset="0"/>
              <a:cs typeface="Calibri" panose="020F0502020204030204" pitchFamily="34" charset="0"/>
            </a:endParaRPr>
          </a:p>
          <a:p>
            <a:pPr marL="0" indent="0" algn="just">
              <a:buNone/>
            </a:pPr>
            <a:r>
              <a:rPr lang="fr-FR" sz="2000" b="1" dirty="0">
                <a:latin typeface="Calibri" panose="020F0502020204030204" pitchFamily="34" charset="0"/>
                <a:cs typeface="Calibri" panose="020F0502020204030204" pitchFamily="34" charset="0"/>
              </a:rPr>
              <a:t>                Concevoir un </a:t>
            </a:r>
            <a:r>
              <a:rPr lang="fr-FR" sz="2000" b="1" u="sng" dirty="0">
                <a:latin typeface="Calibri" panose="020F0502020204030204" pitchFamily="34" charset="0"/>
                <a:cs typeface="Calibri" panose="020F0502020204030204" pitchFamily="34" charset="0"/>
              </a:rPr>
              <a:t>accompagnement personnalisé</a:t>
            </a:r>
            <a:r>
              <a:rPr lang="fr-FR" sz="2000" b="1" dirty="0">
                <a:latin typeface="Calibri" panose="020F0502020204030204" pitchFamily="34" charset="0"/>
                <a:cs typeface="Calibri" panose="020F0502020204030204" pitchFamily="34" charset="0"/>
              </a:rPr>
              <a:t> en favorisant chez les élèves une auto-perception * de leurs apprentissages pour leur permettre d’une part de se situer et d’autre part de les réguler (RCD). </a:t>
            </a:r>
          </a:p>
          <a:p>
            <a:pPr marL="0" indent="0" algn="just">
              <a:buNone/>
            </a:pPr>
            <a:r>
              <a:rPr lang="fr-FR" b="1" dirty="0">
                <a:latin typeface="Calibri" panose="020F0502020204030204" pitchFamily="34" charset="0"/>
                <a:cs typeface="Calibri" panose="020F0502020204030204" pitchFamily="34" charset="0"/>
              </a:rPr>
              <a:t>* </a:t>
            </a:r>
            <a:r>
              <a:rPr lang="fr-FR" b="1" dirty="0" err="1">
                <a:latin typeface="Calibri" panose="020F0502020204030204" pitchFamily="34" charset="0"/>
                <a:cs typeface="Calibri" panose="020F0502020204030204" pitchFamily="34" charset="0"/>
              </a:rPr>
              <a:t>Cfr</a:t>
            </a:r>
            <a:r>
              <a:rPr lang="fr-FR" b="1" dirty="0">
                <a:latin typeface="Calibri" panose="020F0502020204030204" pitchFamily="34" charset="0"/>
                <a:cs typeface="Calibri" panose="020F0502020204030204" pitchFamily="34" charset="0"/>
              </a:rPr>
              <a:t> outil sur les essentiels conçu par les responsables de secteur sur le portail « www.fesec.be » </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200329"/>
          </a:xfrm>
          <a:prstGeom prst="rect">
            <a:avLst/>
          </a:prstGeom>
          <a:noFill/>
        </p:spPr>
        <p:txBody>
          <a:bodyPr wrap="square" rtlCol="0">
            <a:spAutoFit/>
          </a:bodyPr>
          <a:lstStyle/>
          <a:p>
            <a:r>
              <a:rPr lang="fr-BE" sz="5400" b="1" dirty="0">
                <a:solidFill>
                  <a:schemeClr val="bg1"/>
                </a:solidFill>
              </a:rPr>
              <a:t>Quelques pistes concrètes</a:t>
            </a:r>
          </a:p>
          <a:p>
            <a:r>
              <a:rPr lang="fr-BE" dirty="0">
                <a:solidFill>
                  <a:schemeClr val="bg1"/>
                </a:solidFill>
              </a:rPr>
              <a:t> </a:t>
            </a:r>
          </a:p>
        </p:txBody>
      </p:sp>
      <p:sp>
        <p:nvSpPr>
          <p:cNvPr id="4" name="Flèche : droite 3">
            <a:extLst>
              <a:ext uri="{FF2B5EF4-FFF2-40B4-BE49-F238E27FC236}">
                <a16:creationId xmlns:a16="http://schemas.microsoft.com/office/drawing/2014/main" id="{B8F7207A-96ED-4220-83EA-A20D63EEC964}"/>
              </a:ext>
            </a:extLst>
          </p:cNvPr>
          <p:cNvSpPr/>
          <p:nvPr/>
        </p:nvSpPr>
        <p:spPr>
          <a:xfrm>
            <a:off x="876301" y="5632738"/>
            <a:ext cx="685799" cy="208184"/>
          </a:xfrm>
          <a:prstGeom prst="rightArrow">
            <a:avLst/>
          </a:prstGeom>
          <a:solidFill>
            <a:srgbClr val="BD75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22615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4D903-8EF8-4D68-9019-308F23C035A0}"/>
              </a:ext>
            </a:extLst>
          </p:cNvPr>
          <p:cNvSpPr>
            <a:spLocks noGrp="1"/>
          </p:cNvSpPr>
          <p:nvPr>
            <p:ph type="title"/>
          </p:nvPr>
        </p:nvSpPr>
        <p:spPr>
          <a:xfrm>
            <a:off x="594360" y="1209086"/>
            <a:ext cx="3876848" cy="4064925"/>
          </a:xfrm>
        </p:spPr>
        <p:txBody>
          <a:bodyPr anchor="ctr">
            <a:normAutofit/>
          </a:bodyPr>
          <a:lstStyle/>
          <a:p>
            <a:r>
              <a:rPr lang="fr-BE" sz="5000" dirty="0"/>
              <a:t> </a:t>
            </a:r>
            <a:br>
              <a:rPr lang="fr-BE" sz="5000" dirty="0"/>
            </a:br>
            <a:br>
              <a:rPr lang="fr-BE" sz="5000" dirty="0"/>
            </a:br>
            <a:endParaRPr lang="fr-BE" sz="5000" dirty="0"/>
          </a:p>
        </p:txBody>
      </p:sp>
      <p:sp>
        <p:nvSpPr>
          <p:cNvPr id="3" name="ZoneTexte 2">
            <a:extLst>
              <a:ext uri="{FF2B5EF4-FFF2-40B4-BE49-F238E27FC236}">
                <a16:creationId xmlns:a16="http://schemas.microsoft.com/office/drawing/2014/main" id="{E8DDFA09-A6C6-4006-B21F-E8BE874502C2}"/>
              </a:ext>
            </a:extLst>
          </p:cNvPr>
          <p:cNvSpPr txBox="1"/>
          <p:nvPr/>
        </p:nvSpPr>
        <p:spPr>
          <a:xfrm>
            <a:off x="4156541" y="3095625"/>
            <a:ext cx="7539990" cy="2554545"/>
          </a:xfrm>
          <a:prstGeom prst="rect">
            <a:avLst/>
          </a:prstGeom>
          <a:solidFill>
            <a:srgbClr val="BD759C"/>
          </a:solidFill>
        </p:spPr>
        <p:txBody>
          <a:bodyPr wrap="square" rtlCol="0">
            <a:spAutoFit/>
          </a:bodyPr>
          <a:lstStyle/>
          <a:p>
            <a:pPr algn="ctr">
              <a:spcAft>
                <a:spcPts val="0"/>
              </a:spcAft>
            </a:pPr>
            <a:r>
              <a:rPr lang="fr-FR" sz="4000" dirty="0">
                <a:solidFill>
                  <a:schemeClr val="bg1"/>
                </a:solidFill>
                <a:latin typeface="Calibri" panose="020F0502020204030204" pitchFamily="34" charset="0"/>
                <a:ea typeface="Calibri" panose="020F0502020204030204" pitchFamily="34" charset="0"/>
                <a:cs typeface="Times New Roman" panose="02020603050405020304" pitchFamily="18" charset="0"/>
              </a:rPr>
              <a:t>Comment baliser au mieux l’accueil des élèves dans les différents cours et favoriser ainsi les apprentissages pour toutes et tous ? </a:t>
            </a:r>
            <a:endParaRPr lang="fr-BE"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descr="ens_secondaire">
            <a:extLst>
              <a:ext uri="{FF2B5EF4-FFF2-40B4-BE49-F238E27FC236}">
                <a16:creationId xmlns:a16="http://schemas.microsoft.com/office/drawing/2014/main" id="{F1B43B2F-A6D4-45D9-BDD7-655FD66B787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121" y="3241548"/>
            <a:ext cx="3562180" cy="1869948"/>
          </a:xfrm>
          <a:prstGeom prst="rect">
            <a:avLst/>
          </a:prstGeom>
          <a:noFill/>
          <a:ln>
            <a:noFill/>
          </a:ln>
        </p:spPr>
      </p:pic>
      <p:sp>
        <p:nvSpPr>
          <p:cNvPr id="4" name="ZoneTexte 3">
            <a:extLst>
              <a:ext uri="{FF2B5EF4-FFF2-40B4-BE49-F238E27FC236}">
                <a16:creationId xmlns:a16="http://schemas.microsoft.com/office/drawing/2014/main" id="{D5C7619B-5013-4E29-ABBF-B5AB41EDA1E6}"/>
              </a:ext>
            </a:extLst>
          </p:cNvPr>
          <p:cNvSpPr txBox="1"/>
          <p:nvPr/>
        </p:nvSpPr>
        <p:spPr>
          <a:xfrm>
            <a:off x="723902" y="726127"/>
            <a:ext cx="6400798" cy="1292662"/>
          </a:xfrm>
          <a:prstGeom prst="rect">
            <a:avLst/>
          </a:prstGeom>
          <a:noFill/>
        </p:spPr>
        <p:txBody>
          <a:bodyPr wrap="square" rtlCol="0">
            <a:spAutoFit/>
          </a:bodyPr>
          <a:lstStyle/>
          <a:p>
            <a:r>
              <a:rPr lang="fr-BE" sz="6000" b="1" dirty="0">
                <a:solidFill>
                  <a:schemeClr val="bg1"/>
                </a:solidFill>
              </a:rPr>
              <a:t>Et maintenant… </a:t>
            </a:r>
          </a:p>
          <a:p>
            <a:r>
              <a:rPr lang="fr-BE" dirty="0">
                <a:solidFill>
                  <a:schemeClr val="bg1"/>
                </a:solidFill>
              </a:rPr>
              <a:t> </a:t>
            </a:r>
          </a:p>
        </p:txBody>
      </p:sp>
      <p:sp>
        <p:nvSpPr>
          <p:cNvPr id="7" name="ZoneTexte 6">
            <a:extLst>
              <a:ext uri="{FF2B5EF4-FFF2-40B4-BE49-F238E27FC236}">
                <a16:creationId xmlns:a16="http://schemas.microsoft.com/office/drawing/2014/main" id="{EC28F09C-12FD-4879-ACE0-AC85B4E52F9A}"/>
              </a:ext>
            </a:extLst>
          </p:cNvPr>
          <p:cNvSpPr txBox="1"/>
          <p:nvPr/>
        </p:nvSpPr>
        <p:spPr>
          <a:xfrm>
            <a:off x="9867900" y="1237072"/>
            <a:ext cx="2054327" cy="400110"/>
          </a:xfrm>
          <a:prstGeom prst="rect">
            <a:avLst/>
          </a:prstGeom>
          <a:noFill/>
        </p:spPr>
        <p:txBody>
          <a:bodyPr wrap="square" rtlCol="0">
            <a:spAutoFit/>
          </a:bodyPr>
          <a:lstStyle/>
          <a:p>
            <a:r>
              <a:rPr lang="fr-BE" sz="2000" b="1" dirty="0">
                <a:solidFill>
                  <a:schemeClr val="bg1"/>
                </a:solidFill>
              </a:rPr>
              <a:t>Rentrée 2021</a:t>
            </a:r>
          </a:p>
        </p:txBody>
      </p:sp>
    </p:spTree>
    <p:extLst>
      <p:ext uri="{BB962C8B-B14F-4D97-AF65-F5344CB8AC3E}">
        <p14:creationId xmlns:p14="http://schemas.microsoft.com/office/powerpoint/2010/main" val="369611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477328"/>
          </a:xfrm>
          <a:prstGeom prst="rect">
            <a:avLst/>
          </a:prstGeom>
          <a:noFill/>
        </p:spPr>
        <p:txBody>
          <a:bodyPr wrap="square" rtlCol="0">
            <a:spAutoFit/>
          </a:bodyPr>
          <a:lstStyle/>
          <a:p>
            <a:r>
              <a:rPr lang="fr-BE" sz="3600" b="1" dirty="0">
                <a:solidFill>
                  <a:schemeClr val="bg1"/>
                </a:solidFill>
              </a:rPr>
              <a:t>Quelques pistes concrètes pour les cours de sciences…</a:t>
            </a:r>
          </a:p>
          <a:p>
            <a:r>
              <a:rPr lang="fr-BE" dirty="0">
                <a:solidFill>
                  <a:schemeClr val="bg1"/>
                </a:solidFill>
              </a:rPr>
              <a:t> </a:t>
            </a: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555421" y="2354845"/>
            <a:ext cx="10803273" cy="4238901"/>
          </a:xfrm>
        </p:spPr>
        <p:txBody>
          <a:bodyPr>
            <a:normAutofit fontScale="92500" lnSpcReduction="20000"/>
          </a:bodyPr>
          <a:lstStyle/>
          <a:p>
            <a:r>
              <a:rPr lang="fr-BE" sz="2200" b="1" dirty="0">
                <a:latin typeface="Calibri" panose="020F0502020204030204" pitchFamily="34" charset="0"/>
                <a:cs typeface="Calibri" panose="020F0502020204030204" pitchFamily="34" charset="0"/>
              </a:rPr>
              <a:t>Mise en place d’un scénario pédagogique </a:t>
            </a:r>
            <a:r>
              <a:rPr lang="fr-BE" sz="2200" b="1"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en deux étapes :</a:t>
            </a:r>
          </a:p>
          <a:p>
            <a:pPr marL="0" indent="0">
              <a:buNone/>
            </a:pPr>
            <a:r>
              <a:rPr lang="fr-BE" sz="1900" b="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Première étape : </a:t>
            </a:r>
          </a:p>
          <a:p>
            <a:pPr marL="0" lvl="0" indent="0" algn="just">
              <a:buNone/>
            </a:pPr>
            <a:r>
              <a:rPr lang="fr-BE" sz="1800" b="1" dirty="0">
                <a:effectLst/>
                <a:latin typeface="Calibri" panose="020F0502020204030204" pitchFamily="34" charset="0"/>
                <a:ea typeface="Times New Roman" panose="02020603050405020304" pitchFamily="18" charset="0"/>
                <a:cs typeface="Times New Roman" panose="02020603050405020304" pitchFamily="18" charset="0"/>
              </a:rPr>
              <a:t>a) Identifier clairement le nombre de périodes à consacrer à l’UAA ou au nouveau thème (prérequis compris)</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buNone/>
            </a:pPr>
            <a:r>
              <a:rPr lang="fr-BE" sz="1800" b="1" dirty="0">
                <a:effectLst/>
                <a:latin typeface="Calibri" panose="020F0502020204030204" pitchFamily="34" charset="0"/>
                <a:ea typeface="Times New Roman" panose="02020603050405020304" pitchFamily="18" charset="0"/>
                <a:cs typeface="Times New Roman" panose="02020603050405020304" pitchFamily="18" charset="0"/>
              </a:rPr>
              <a:t>b) Identifier clairement les prérequis de l’UAA ou du thème</a:t>
            </a:r>
            <a:endParaRPr lang="fr-BE"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just">
              <a:buNone/>
            </a:pPr>
            <a:r>
              <a:rPr lang="fr-BE" sz="1800" b="1" dirty="0">
                <a:effectLst/>
                <a:latin typeface="Calibri" panose="020F0502020204030204" pitchFamily="34" charset="0"/>
                <a:ea typeface="Times New Roman" panose="02020603050405020304" pitchFamily="18" charset="0"/>
                <a:cs typeface="Times New Roman" panose="02020603050405020304" pitchFamily="18" charset="0"/>
              </a:rPr>
              <a:t>c) S’assurer que ces prérequis font bien partie des essentiels vus l’année précédente (Coordination verticale)</a:t>
            </a:r>
            <a:r>
              <a:rPr lang="fr-BE"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lvl="0" indent="0" algn="just">
              <a:buNone/>
            </a:pPr>
            <a:r>
              <a:rPr lang="fr-BE" sz="1800" b="1" dirty="0">
                <a:effectLst/>
                <a:latin typeface="Calibri" panose="020F0502020204030204" pitchFamily="34" charset="0"/>
                <a:ea typeface="Times New Roman" panose="02020603050405020304" pitchFamily="18" charset="0"/>
                <a:cs typeface="Times New Roman" panose="02020603050405020304" pitchFamily="18" charset="0"/>
              </a:rPr>
              <a:t>d) Réaliser une évaluation diagnostique des prérequis nécessaires pour aborder la première séquence de cours du nouveau thème ou de la nouvelle UAA</a:t>
            </a:r>
          </a:p>
          <a:p>
            <a:pPr marL="400050" lvl="1" indent="0" algn="just">
              <a:buNone/>
            </a:pPr>
            <a:r>
              <a:rPr lang="fr-BE" dirty="0">
                <a:effectLst/>
                <a:latin typeface="Calibri" panose="020F0502020204030204" pitchFamily="34" charset="0"/>
                <a:ea typeface="Times New Roman" panose="02020603050405020304" pitchFamily="18" charset="0"/>
                <a:cs typeface="Times New Roman" panose="02020603050405020304" pitchFamily="18" charset="0"/>
              </a:rPr>
              <a:t>Et donc ne pas vérifier systématiquement l’ensemble de tous les prérequis (savoir et savoir-faire) de l’UAA. Ceux-ci seront vérifiés progressivement quand le besoin s’en fera sentir…lors de différentes évaluations diagnostiques.</a:t>
            </a:r>
          </a:p>
          <a:p>
            <a:pPr marL="0" lvl="0" indent="0" algn="just">
              <a:buNone/>
            </a:pPr>
            <a:r>
              <a:rPr lang="fr-BE" sz="1800" b="1" dirty="0">
                <a:effectLst/>
                <a:latin typeface="Calibri" panose="020F0502020204030204" pitchFamily="34" charset="0"/>
                <a:ea typeface="Times New Roman" panose="02020603050405020304" pitchFamily="18" charset="0"/>
                <a:cs typeface="Times New Roman" panose="02020603050405020304" pitchFamily="18" charset="0"/>
              </a:rPr>
              <a:t>e) Mettre en place des activités de remédiation, si certains prérequis ne sont pas compris</a:t>
            </a:r>
          </a:p>
          <a:p>
            <a:pPr marL="400050" lvl="1" indent="0" algn="just">
              <a:buNone/>
            </a:pPr>
            <a:r>
              <a:rPr lang="fr-BE" dirty="0">
                <a:effectLst/>
                <a:latin typeface="Calibri" panose="020F0502020204030204" pitchFamily="34" charset="0"/>
                <a:ea typeface="Times New Roman" panose="02020603050405020304" pitchFamily="18" charset="0"/>
                <a:cs typeface="Times New Roman" panose="02020603050405020304" pitchFamily="18" charset="0"/>
              </a:rPr>
              <a:t>Ces activités tiendront compte des notions que le professeur n’a peut-être pas eu le temps de voir l’année passée. Il faudra donc consacrer un certain temps parfois pour leur mise en place… Dans le cas de prérequis maîtrisés par une partie significative de la classe, on pourra proposer une révision autonome basée sur des fiches-outils, ou l’établissement de sous-groupes où les uns expliquent le prérequis aux autres... </a:t>
            </a:r>
          </a:p>
          <a:p>
            <a:pPr marL="0" indent="0">
              <a:buNone/>
            </a:pPr>
            <a:endParaRPr lang="fr-BE" dirty="0"/>
          </a:p>
        </p:txBody>
      </p:sp>
    </p:spTree>
    <p:extLst>
      <p:ext uri="{BB962C8B-B14F-4D97-AF65-F5344CB8AC3E}">
        <p14:creationId xmlns:p14="http://schemas.microsoft.com/office/powerpoint/2010/main" val="250503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477328"/>
          </a:xfrm>
          <a:prstGeom prst="rect">
            <a:avLst/>
          </a:prstGeom>
          <a:noFill/>
        </p:spPr>
        <p:txBody>
          <a:bodyPr wrap="square" rtlCol="0">
            <a:spAutoFit/>
          </a:bodyPr>
          <a:lstStyle/>
          <a:p>
            <a:r>
              <a:rPr lang="fr-BE" sz="3600" b="1" dirty="0">
                <a:solidFill>
                  <a:schemeClr val="bg1"/>
                </a:solidFill>
              </a:rPr>
              <a:t>Quelques pistes concrètes pour les cours de sciences…</a:t>
            </a:r>
          </a:p>
          <a:p>
            <a:r>
              <a:rPr lang="fr-BE" dirty="0">
                <a:solidFill>
                  <a:schemeClr val="bg1"/>
                </a:solidFill>
              </a:rPr>
              <a:t> </a:t>
            </a: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555421" y="2354845"/>
            <a:ext cx="10803273" cy="4238901"/>
          </a:xfrm>
        </p:spPr>
        <p:txBody>
          <a:bodyPr>
            <a:normAutofit fontScale="32500" lnSpcReduction="20000"/>
          </a:bodyPr>
          <a:lstStyle/>
          <a:p>
            <a:pPr marL="0" indent="0">
              <a:buNone/>
            </a:pPr>
            <a:r>
              <a:rPr lang="fr-BE" sz="6200" b="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Deuxième étape….et suivant le nombre de périodes restantes : </a:t>
            </a:r>
          </a:p>
          <a:p>
            <a:pPr marL="0" indent="0">
              <a:buNone/>
            </a:pPr>
            <a:endParaRPr lang="fr-BE" sz="5600" b="1" dirty="0">
              <a:solidFill>
                <a:srgbClr val="C00000"/>
              </a:solidFill>
              <a:latin typeface="Calibri" panose="020F0502020204030204" pitchFamily="34" charset="0"/>
              <a:cs typeface="Calibri" panose="020F0502020204030204" pitchFamily="34" charset="0"/>
            </a:endParaRPr>
          </a:p>
          <a:p>
            <a:pPr marL="0" lvl="0" indent="0" algn="just">
              <a:buNone/>
            </a:pPr>
            <a:r>
              <a:rPr lang="fr-BE" sz="5200" b="1" dirty="0">
                <a:effectLst/>
                <a:latin typeface="Calibri" panose="020F0502020204030204" pitchFamily="34" charset="0"/>
                <a:ea typeface="Times New Roman" panose="02020603050405020304" pitchFamily="18" charset="0"/>
                <a:cs typeface="Calibri" panose="020F0502020204030204" pitchFamily="34" charset="0"/>
              </a:rPr>
              <a:t>a) Distinguer dans l’UAA les essentiels de l’ensemble de tous les attendus du programme</a:t>
            </a:r>
          </a:p>
          <a:p>
            <a:pPr marL="0" lv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Mettre une priorité sur les compétences et les attendus essentiels</a:t>
            </a:r>
          </a:p>
          <a:p>
            <a:pPr marL="0" lv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Ensuite, suivant le temps qu’il restera, installer progressivement les autres attendus du programme.</a:t>
            </a:r>
          </a:p>
          <a:p>
            <a:pPr marL="0" lvl="0" indent="0" algn="just">
              <a:buNone/>
            </a:pPr>
            <a:r>
              <a:rPr lang="fr-BE" sz="5200" b="1" dirty="0">
                <a:effectLst/>
                <a:latin typeface="Calibri" panose="020F0502020204030204" pitchFamily="34" charset="0"/>
                <a:ea typeface="Times New Roman" panose="02020603050405020304" pitchFamily="18" charset="0"/>
                <a:cs typeface="Calibri" panose="020F0502020204030204" pitchFamily="34" charset="0"/>
              </a:rPr>
              <a:t>b) Tenir compte de l’alignement pédagogique</a:t>
            </a:r>
          </a:p>
          <a:p>
            <a:pPr marL="0" lv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Définir clairement les objectifs d’apprentissages, les tâches d’apprentissage et les tâches d’évaluation.</a:t>
            </a:r>
          </a:p>
          <a:p>
            <a:pPr marL="0" lv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Ne pas oublier les 3 leviers de la motivation pour que l’élève réalise une tâche (perception de la compétence, perception de la contrôlabilité, perception de la valeur) </a:t>
            </a:r>
          </a:p>
          <a:p>
            <a:pPr marL="0" lvl="0" indent="0" algn="just">
              <a:buNone/>
            </a:pPr>
            <a:r>
              <a:rPr lang="fr-BE" sz="5200" b="1" dirty="0">
                <a:effectLst/>
                <a:latin typeface="Calibri" panose="020F0502020204030204" pitchFamily="34" charset="0"/>
                <a:ea typeface="Times New Roman" panose="02020603050405020304" pitchFamily="18" charset="0"/>
                <a:cs typeface="Calibri" panose="020F0502020204030204" pitchFamily="34" charset="0"/>
              </a:rPr>
              <a:t>c) Scénariser une séquence en diversifiant les approches </a:t>
            </a:r>
          </a:p>
          <a:p>
            <a:pPr marL="0" lv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Quels types d’activités proposer ? Par exemple, voir </a:t>
            </a:r>
            <a:r>
              <a:rPr lang="fr-BE" sz="4600" dirty="0">
                <a:effectLst/>
                <a:latin typeface="Calibri" panose="020F0502020204030204" pitchFamily="34" charset="0"/>
                <a:ea typeface="Times New Roman" panose="02020603050405020304" pitchFamily="18" charset="0"/>
                <a:cs typeface="Calibri" panose="020F0502020204030204" pitchFamily="34" charset="0"/>
                <a:hlinkClick r:id="rId2"/>
              </a:rPr>
              <a:t>ABC Learning </a:t>
            </a:r>
            <a:r>
              <a:rPr lang="fr-BE" sz="4600" dirty="0">
                <a:effectLst/>
                <a:latin typeface="Calibri" panose="020F0502020204030204" pitchFamily="34" charset="0"/>
                <a:ea typeface="Times New Roman" panose="02020603050405020304" pitchFamily="18" charset="0"/>
                <a:cs typeface="Calibri" panose="020F0502020204030204" pitchFamily="34" charset="0"/>
              </a:rPr>
              <a:t>pour proposer des activités variées tenant compte des différents modes d’apprentissage.</a:t>
            </a:r>
          </a:p>
          <a:p>
            <a:pPr marL="0" lv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Accorder une attention particulière aux différents savoir-faire mis en place et en faire prendre conscience les élèves.</a:t>
            </a:r>
          </a:p>
        </p:txBody>
      </p:sp>
    </p:spTree>
    <p:extLst>
      <p:ext uri="{BB962C8B-B14F-4D97-AF65-F5344CB8AC3E}">
        <p14:creationId xmlns:p14="http://schemas.microsoft.com/office/powerpoint/2010/main" val="3926669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2370ED-6D68-4EF2-9F49-50011122EAB0}"/>
              </a:ext>
            </a:extLst>
          </p:cNvPr>
          <p:cNvSpPr>
            <a:spLocks noGrp="1"/>
          </p:cNvSpPr>
          <p:nvPr>
            <p:ph type="title"/>
          </p:nvPr>
        </p:nvSpPr>
        <p:spPr>
          <a:xfrm>
            <a:off x="686834" y="1153572"/>
            <a:ext cx="3200400" cy="4461163"/>
          </a:xfrm>
        </p:spPr>
        <p:txBody>
          <a:bodyPr>
            <a:normAutofit/>
          </a:bodyPr>
          <a:lstStyle/>
          <a:p>
            <a:r>
              <a:rPr lang="fr-BE" dirty="0">
                <a:solidFill>
                  <a:srgbClr val="FFFFFF"/>
                </a:solidFill>
              </a:rPr>
              <a:t>Impact du </a:t>
            </a:r>
            <a:r>
              <a:rPr lang="fr-BE" dirty="0" err="1">
                <a:solidFill>
                  <a:srgbClr val="FFFFFF"/>
                </a:solidFill>
              </a:rPr>
              <a:t>tronPremière</a:t>
            </a:r>
            <a:r>
              <a:rPr lang="fr-BE" dirty="0">
                <a:solidFill>
                  <a:srgbClr val="FFFFFF"/>
                </a:solidFill>
              </a:rPr>
              <a:t> c commun : </a:t>
            </a:r>
            <a:br>
              <a:rPr lang="fr-BE" dirty="0">
                <a:solidFill>
                  <a:srgbClr val="FFFFFF"/>
                </a:solidFill>
              </a:rPr>
            </a:br>
            <a:br>
              <a:rPr lang="fr-BE" dirty="0">
                <a:solidFill>
                  <a:srgbClr val="FFFFFF"/>
                </a:solidFill>
              </a:rPr>
            </a:br>
            <a:r>
              <a:rPr lang="fr-BE" dirty="0">
                <a:solidFill>
                  <a:srgbClr val="FFFFFF"/>
                </a:solidFill>
              </a:rPr>
              <a:t>Un  GT</a:t>
            </a:r>
          </a:p>
        </p:txBody>
      </p:sp>
      <p:sp>
        <p:nvSpPr>
          <p:cNvPr id="6" name="ZoneTexte 5">
            <a:extLst>
              <a:ext uri="{FF2B5EF4-FFF2-40B4-BE49-F238E27FC236}">
                <a16:creationId xmlns:a16="http://schemas.microsoft.com/office/drawing/2014/main" id="{6D14D5EA-EDB4-41BF-BBD2-C1E02EC7E1F2}"/>
              </a:ext>
            </a:extLst>
          </p:cNvPr>
          <p:cNvSpPr txBox="1"/>
          <p:nvPr/>
        </p:nvSpPr>
        <p:spPr>
          <a:xfrm>
            <a:off x="723901" y="726127"/>
            <a:ext cx="9229723" cy="1477328"/>
          </a:xfrm>
          <a:prstGeom prst="rect">
            <a:avLst/>
          </a:prstGeom>
          <a:noFill/>
        </p:spPr>
        <p:txBody>
          <a:bodyPr wrap="square" rtlCol="0">
            <a:spAutoFit/>
          </a:bodyPr>
          <a:lstStyle/>
          <a:p>
            <a:r>
              <a:rPr lang="fr-BE" sz="3600" b="1" dirty="0">
                <a:solidFill>
                  <a:schemeClr val="bg1"/>
                </a:solidFill>
              </a:rPr>
              <a:t>Quelques pistes concrètes pour les cours de sciences…</a:t>
            </a:r>
          </a:p>
          <a:p>
            <a:r>
              <a:rPr lang="fr-BE" dirty="0">
                <a:solidFill>
                  <a:schemeClr val="bg1"/>
                </a:solidFill>
              </a:rPr>
              <a:t> </a:t>
            </a:r>
          </a:p>
        </p:txBody>
      </p:sp>
      <p:sp>
        <p:nvSpPr>
          <p:cNvPr id="7" name="Espace réservé du contenu 6">
            <a:extLst>
              <a:ext uri="{FF2B5EF4-FFF2-40B4-BE49-F238E27FC236}">
                <a16:creationId xmlns:a16="http://schemas.microsoft.com/office/drawing/2014/main" id="{5B63B419-1F84-43A3-8239-E6221EC8895E}"/>
              </a:ext>
            </a:extLst>
          </p:cNvPr>
          <p:cNvSpPr>
            <a:spLocks noGrp="1"/>
          </p:cNvSpPr>
          <p:nvPr>
            <p:ph idx="1"/>
          </p:nvPr>
        </p:nvSpPr>
        <p:spPr>
          <a:xfrm>
            <a:off x="555421" y="2354845"/>
            <a:ext cx="10803273" cy="4238901"/>
          </a:xfrm>
        </p:spPr>
        <p:txBody>
          <a:bodyPr>
            <a:normAutofit fontScale="47500" lnSpcReduction="20000"/>
          </a:bodyPr>
          <a:lstStyle/>
          <a:p>
            <a:pPr marL="0" indent="0">
              <a:buNone/>
            </a:pPr>
            <a:r>
              <a:rPr lang="fr-BE" sz="4200" b="1" u="sng" dirty="0">
                <a:solidFill>
                  <a:srgbClr val="C0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Deuxième étape….et suivant le nombre de périodes restantes : </a:t>
            </a:r>
          </a:p>
          <a:p>
            <a:pPr marL="0" indent="0">
              <a:buNone/>
            </a:pPr>
            <a:endParaRPr lang="fr-BE" sz="5600" b="1" dirty="0">
              <a:solidFill>
                <a:srgbClr val="C00000"/>
              </a:solidFill>
              <a:latin typeface="Calibri" panose="020F0502020204030204" pitchFamily="34" charset="0"/>
              <a:cs typeface="Calibri" panose="020F0502020204030204" pitchFamily="34" charset="0"/>
            </a:endParaRPr>
          </a:p>
          <a:p>
            <a:pPr marL="0" lvl="0" indent="0" algn="just">
              <a:buNone/>
            </a:pPr>
            <a:r>
              <a:rPr lang="fr-BE" sz="3600" b="1" dirty="0">
                <a:latin typeface="Calibri" panose="020F0502020204030204" pitchFamily="34" charset="0"/>
                <a:ea typeface="Times New Roman" panose="02020603050405020304" pitchFamily="18" charset="0"/>
                <a:cs typeface="Calibri" panose="020F0502020204030204" pitchFamily="34" charset="0"/>
              </a:rPr>
              <a:t>d) </a:t>
            </a:r>
            <a:r>
              <a:rPr lang="fr-BE" sz="3600" b="1" dirty="0">
                <a:effectLst/>
                <a:latin typeface="Calibri" panose="020F0502020204030204" pitchFamily="34" charset="0"/>
                <a:ea typeface="Times New Roman" panose="02020603050405020304" pitchFamily="18" charset="0"/>
                <a:cs typeface="Calibri" panose="020F0502020204030204" pitchFamily="34" charset="0"/>
              </a:rPr>
              <a:t>Pratiquer une évaluation formative diversifiée</a:t>
            </a:r>
          </a:p>
          <a:p>
            <a:pPr marL="0" lvl="0" indent="0" algn="just">
              <a:buNone/>
            </a:pPr>
            <a:r>
              <a:rPr lang="fr-BE" sz="3200" dirty="0">
                <a:latin typeface="Calibri" panose="020F0502020204030204" pitchFamily="34" charset="0"/>
                <a:ea typeface="Times New Roman" panose="02020603050405020304" pitchFamily="18" charset="0"/>
                <a:cs typeface="Calibri" panose="020F0502020204030204" pitchFamily="34" charset="0"/>
              </a:rPr>
              <a:t>Quelles traces récolter pour mettre en évidence les apprentissages de mes élèves ?</a:t>
            </a:r>
            <a:endParaRPr lang="fr-BE" sz="3200" dirty="0">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3200" dirty="0">
                <a:latin typeface="Calibri" panose="020F0502020204030204" pitchFamily="34" charset="0"/>
                <a:ea typeface="Times New Roman" panose="02020603050405020304" pitchFamily="18" charset="0"/>
                <a:cs typeface="Calibri" panose="020F0502020204030204" pitchFamily="34" charset="0"/>
              </a:rPr>
              <a:t>Observations…Conversations…Productions</a:t>
            </a:r>
          </a:p>
          <a:p>
            <a:pPr marL="0" lvl="0" indent="0" algn="just">
              <a:buNone/>
            </a:pPr>
            <a:endParaRPr lang="fr-BE" sz="3200" dirty="0">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endParaRPr lang="fr-BE" sz="3200" dirty="0">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3600" b="1" dirty="0">
                <a:effectLst/>
                <a:latin typeface="Calibri" panose="020F0502020204030204" pitchFamily="34" charset="0"/>
                <a:ea typeface="Times New Roman" panose="02020603050405020304" pitchFamily="18" charset="0"/>
                <a:cs typeface="Calibri" panose="020F0502020204030204" pitchFamily="34" charset="0"/>
              </a:rPr>
              <a:t>e) Intégrer si nécessaire des moments de remédiations dans la séquence de cours pour certains élèves, tandis que d’autres s’exerceront autour d’activités de consolidation ou de dépassement (RCD)</a:t>
            </a:r>
          </a:p>
          <a:p>
            <a:pPr marL="742950" lvl="0" indent="-742950" algn="just">
              <a:buAutoNum type="alphaLcParenR" startAt="5"/>
            </a:pPr>
            <a:endParaRPr lang="fr-BE" sz="3600" b="1" dirty="0">
              <a:effectLst/>
              <a:latin typeface="Calibri" panose="020F0502020204030204" pitchFamily="34" charset="0"/>
              <a:ea typeface="Times New Roman" panose="02020603050405020304" pitchFamily="18" charset="0"/>
              <a:cs typeface="Calibri" panose="020F0502020204030204" pitchFamily="34" charset="0"/>
            </a:endParaRPr>
          </a:p>
          <a:p>
            <a:pPr marL="0" lvl="0" indent="0" algn="just">
              <a:buNone/>
            </a:pPr>
            <a:r>
              <a:rPr lang="fr-BE" sz="3600" b="1" dirty="0">
                <a:latin typeface="Calibri" panose="020F0502020204030204" pitchFamily="34" charset="0"/>
                <a:ea typeface="Times New Roman" panose="02020603050405020304" pitchFamily="18" charset="0"/>
                <a:cs typeface="Calibri" panose="020F0502020204030204" pitchFamily="34" charset="0"/>
              </a:rPr>
              <a:t>f) En fin de scénario, prévoir une évaluation sommative</a:t>
            </a:r>
            <a:endParaRPr lang="fr-BE" sz="3600" b="1"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fr-BE" sz="4600" dirty="0">
                <a:effectLst/>
                <a:latin typeface="Calibri" panose="020F0502020204030204" pitchFamily="34" charset="0"/>
                <a:ea typeface="Times New Roman" panose="02020603050405020304" pitchFamily="18" charset="0"/>
                <a:cs typeface="Calibri" panose="020F0502020204030204" pitchFamily="34" charset="0"/>
              </a:rPr>
              <a:t>    </a:t>
            </a:r>
            <a:r>
              <a:rPr lang="fr-BE" sz="3200" dirty="0">
                <a:effectLst/>
                <a:latin typeface="Calibri" panose="020F0502020204030204" pitchFamily="34" charset="0"/>
                <a:ea typeface="Times New Roman" panose="02020603050405020304" pitchFamily="18" charset="0"/>
                <a:cs typeface="Times New Roman" panose="02020603050405020304" pitchFamily="18" charset="0"/>
              </a:rPr>
              <a:t>Si cette évaluation n’est pas réussie, proposer une seconde chance aux élèves…</a:t>
            </a:r>
          </a:p>
          <a:p>
            <a:pPr marL="0" lvl="0" indent="0" algn="just">
              <a:buNone/>
            </a:pPr>
            <a:endParaRPr lang="fr-BE" sz="4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33099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le d’ions">
  <a:themeElements>
    <a:clrScheme name="Salle d’ions">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le d’ion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ED7931BD45864D8D67768E4F9DCCE3" ma:contentTypeVersion="13" ma:contentTypeDescription="Crée un document." ma:contentTypeScope="" ma:versionID="2bfa7035db4fbfb063a1ab22f6d40d2c">
  <xsd:schema xmlns:xsd="http://www.w3.org/2001/XMLSchema" xmlns:xs="http://www.w3.org/2001/XMLSchema" xmlns:p="http://schemas.microsoft.com/office/2006/metadata/properties" xmlns:ns3="beb06954-e64a-4c4e-8033-c8bb8b9c97e4" xmlns:ns4="9cac118d-0b0c-4870-995a-f84398ff09b3" targetNamespace="http://schemas.microsoft.com/office/2006/metadata/properties" ma:root="true" ma:fieldsID="c05c0687130594ecee4cf4196253b767" ns3:_="" ns4:_="">
    <xsd:import namespace="beb06954-e64a-4c4e-8033-c8bb8b9c97e4"/>
    <xsd:import namespace="9cac118d-0b0c-4870-995a-f84398ff09b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b06954-e64a-4c4e-8033-c8bb8b9c97e4"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element name="SharingHintHash" ma:index="10" nillable="true" ma:displayName="Partage du hachage d’indicateu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ac118d-0b0c-4870-995a-f84398ff09b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eb06954-e64a-4c4e-8033-c8bb8b9c97e4">
      <UserInfo>
        <DisplayName>Delcroix Bernard</DisplayName>
        <AccountId>15</AccountId>
        <AccountType/>
      </UserInfo>
      <UserInfo>
        <DisplayName>Lienart Marthe</DisplayName>
        <AccountId>30</AccountId>
        <AccountType/>
      </UserInfo>
      <UserInfo>
        <DisplayName>Fontaine Françoise</DisplayName>
        <AccountId>27</AccountId>
        <AccountType/>
      </UserInfo>
      <UserInfo>
        <DisplayName>Magniette Patrick</DisplayName>
        <AccountId>31</AccountId>
        <AccountType/>
      </UserInfo>
      <UserInfo>
        <DisplayName>Cecile Piette</DisplayName>
        <AccountId>243</AccountId>
        <AccountType/>
      </UserInfo>
      <UserInfo>
        <DisplayName>Hugues Delacroix</DisplayName>
        <AccountId>244</AccountId>
        <AccountType/>
      </UserInfo>
      <UserInfo>
        <DisplayName>Tilkin Claude</DisplayName>
        <AccountId>245</AccountId>
        <AccountType/>
      </UserInfo>
      <UserInfo>
        <DisplayName>Zomers Luc</DisplayName>
        <AccountId>246</AccountId>
        <AccountType/>
      </UserInfo>
    </SharedWithUsers>
  </documentManagement>
</p:properties>
</file>

<file path=customXml/itemProps1.xml><?xml version="1.0" encoding="utf-8"?>
<ds:datastoreItem xmlns:ds="http://schemas.openxmlformats.org/officeDocument/2006/customXml" ds:itemID="{ADF9E6D1-8335-4AB3-8664-C4D867CF2F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b06954-e64a-4c4e-8033-c8bb8b9c97e4"/>
    <ds:schemaRef ds:uri="9cac118d-0b0c-4870-995a-f84398ff09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DF29C3-4A77-40AC-9198-5400678FBAE6}">
  <ds:schemaRefs>
    <ds:schemaRef ds:uri="http://schemas.microsoft.com/sharepoint/v3/contenttype/forms"/>
  </ds:schemaRefs>
</ds:datastoreItem>
</file>

<file path=customXml/itemProps3.xml><?xml version="1.0" encoding="utf-8"?>
<ds:datastoreItem xmlns:ds="http://schemas.openxmlformats.org/officeDocument/2006/customXml" ds:itemID="{505D3EED-BC34-4FF7-8118-B66496FDEE10}">
  <ds:schemaRefs>
    <ds:schemaRef ds:uri="http://schemas.microsoft.com/office/2006/metadata/properties"/>
    <ds:schemaRef ds:uri="http://schemas.microsoft.com/office/infopath/2007/PartnerControls"/>
    <ds:schemaRef ds:uri="beb06954-e64a-4c4e-8033-c8bb8b9c97e4"/>
  </ds:schemaRefs>
</ds:datastoreItem>
</file>

<file path=docProps/app.xml><?xml version="1.0" encoding="utf-8"?>
<Properties xmlns="http://schemas.openxmlformats.org/officeDocument/2006/extended-properties" xmlns:vt="http://schemas.openxmlformats.org/officeDocument/2006/docPropsVTypes">
  <Template>Ion Boardroom</Template>
  <TotalTime>17</TotalTime>
  <Words>790</Words>
  <Application>Microsoft Office PowerPoint</Application>
  <PresentationFormat>Grand écran</PresentationFormat>
  <Paragraphs>64</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Wingdings 3</vt:lpstr>
      <vt:lpstr>Salle d’ions</vt:lpstr>
      <vt:lpstr>Impact du tronc commun :   Un  GT</vt:lpstr>
      <vt:lpstr>Impact du tronc commun :   Un  GT</vt:lpstr>
      <vt:lpstr>   </vt:lpstr>
      <vt:lpstr>Impact du tronPremière c commun :   Un  GT</vt:lpstr>
      <vt:lpstr>Impact du tronPremière c commun :   Un  GT</vt:lpstr>
      <vt:lpstr>Impact du tronPremière c commun :   Un  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Rationalisation qualifiant  présentation des outils</dc:title>
  <dc:creator>Delcroix Bernard</dc:creator>
  <cp:lastModifiedBy>Chaufoureau Lorry</cp:lastModifiedBy>
  <cp:revision>50</cp:revision>
  <dcterms:created xsi:type="dcterms:W3CDTF">2020-11-12T09:05:49Z</dcterms:created>
  <dcterms:modified xsi:type="dcterms:W3CDTF">2021-09-01T13:43:08Z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0x010100B6ED7931BD45864D8D67768E4F9DCCE3</vt:lpwstr>
  </property>
</Properties>
</file>